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3f3933da3ebc480d" Type="http://schemas.microsoft.com/office/2006/relationships/ui/extensibility" Target="customUI/customUI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66" r:id="rId5"/>
    <p:sldId id="271" r:id="rId6"/>
    <p:sldId id="282" r:id="rId7"/>
    <p:sldId id="290" r:id="rId8"/>
    <p:sldId id="288" r:id="rId9"/>
    <p:sldId id="307" r:id="rId10"/>
    <p:sldId id="310" r:id="rId11"/>
    <p:sldId id="311" r:id="rId12"/>
    <p:sldId id="312" r:id="rId13"/>
    <p:sldId id="289" r:id="rId14"/>
    <p:sldId id="316" r:id="rId15"/>
    <p:sldId id="313" r:id="rId16"/>
    <p:sldId id="314" r:id="rId17"/>
    <p:sldId id="315" r:id="rId18"/>
    <p:sldId id="308" r:id="rId19"/>
    <p:sldId id="318" r:id="rId20"/>
    <p:sldId id="330" r:id="rId21"/>
    <p:sldId id="319" r:id="rId22"/>
    <p:sldId id="332" r:id="rId23"/>
    <p:sldId id="320" r:id="rId24"/>
    <p:sldId id="321" r:id="rId25"/>
    <p:sldId id="322" r:id="rId26"/>
    <p:sldId id="326" r:id="rId27"/>
    <p:sldId id="323" r:id="rId28"/>
    <p:sldId id="324" r:id="rId29"/>
    <p:sldId id="325" r:id="rId30"/>
    <p:sldId id="331" r:id="rId31"/>
    <p:sldId id="327" r:id="rId32"/>
    <p:sldId id="328" r:id="rId33"/>
    <p:sldId id="329" r:id="rId34"/>
  </p:sldIdLst>
  <p:sldSz cx="9144000" cy="6858000" type="screen4x3"/>
  <p:notesSz cx="6794500" cy="9906000"/>
  <p:custDataLst>
    <p:tags r:id="rId37"/>
  </p:custDataLst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BCB6FD3F-B149-4204-A126-C8EE49087E03}">
          <p14:sldIdLst>
            <p14:sldId id="266"/>
            <p14:sldId id="271"/>
            <p14:sldId id="282"/>
            <p14:sldId id="290"/>
            <p14:sldId id="288"/>
            <p14:sldId id="307"/>
            <p14:sldId id="310"/>
            <p14:sldId id="311"/>
            <p14:sldId id="312"/>
            <p14:sldId id="289"/>
            <p14:sldId id="316"/>
            <p14:sldId id="313"/>
            <p14:sldId id="314"/>
            <p14:sldId id="315"/>
            <p14:sldId id="308"/>
            <p14:sldId id="318"/>
            <p14:sldId id="330"/>
            <p14:sldId id="319"/>
            <p14:sldId id="332"/>
            <p14:sldId id="320"/>
            <p14:sldId id="321"/>
            <p14:sldId id="322"/>
            <p14:sldId id="326"/>
            <p14:sldId id="323"/>
            <p14:sldId id="324"/>
            <p14:sldId id="325"/>
            <p14:sldId id="331"/>
            <p14:sldId id="327"/>
            <p14:sldId id="328"/>
            <p14:sldId id="32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F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90" autoAdjust="0"/>
    <p:restoredTop sz="93326" autoAdjust="0"/>
  </p:normalViewPr>
  <p:slideViewPr>
    <p:cSldViewPr>
      <p:cViewPr varScale="1">
        <p:scale>
          <a:sx n="102" d="100"/>
          <a:sy n="102" d="100"/>
        </p:scale>
        <p:origin x="106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40" d="100"/>
          <a:sy n="140" d="100"/>
        </p:scale>
        <p:origin x="2640" y="102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4.xml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06668" y="9399001"/>
            <a:ext cx="535000" cy="3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CH" sz="800" dirty="0"/>
          </a:p>
          <a:p>
            <a:pPr>
              <a:defRPr/>
            </a:pPr>
            <a:fld id="{8E2BE536-4308-43AA-BDA9-001B2A49FB18}" type="slidenum">
              <a:rPr lang="de-CH" sz="800"/>
              <a:pPr>
                <a:defRPr/>
              </a:pPr>
              <a:t>‹Nr.›</a:t>
            </a:fld>
            <a:endParaRPr lang="de-CH" sz="800" dirty="0"/>
          </a:p>
        </p:txBody>
      </p:sp>
      <p:pic>
        <p:nvPicPr>
          <p:cNvPr id="6" name="Picture 6" descr="Logo_cmyk_p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419" y="273001"/>
            <a:ext cx="1962856" cy="52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HeaderHierarchieStufe"/>
          <p:cNvSpPr txBox="1">
            <a:spLocks noChangeArrowheads="1"/>
          </p:cNvSpPr>
          <p:nvPr/>
        </p:nvSpPr>
        <p:spPr bwMode="auto">
          <a:xfrm>
            <a:off x="3566667" y="273005"/>
            <a:ext cx="29639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de-CH" sz="800" b="1" dirty="0"/>
              <a:t>Schweizer Armee</a:t>
            </a:r>
          </a:p>
          <a:p>
            <a:pPr>
              <a:defRPr/>
            </a:pPr>
            <a:r>
              <a:rPr lang="de-CH" sz="800" dirty="0"/>
              <a:t>Kommando Ausbildung – </a:t>
            </a:r>
            <a:r>
              <a:rPr lang="fr-CH" sz="800" dirty="0"/>
              <a:t>Formation d'application de la logistique</a:t>
            </a:r>
            <a:endParaRPr lang="de-CH" sz="800" dirty="0"/>
          </a:p>
        </p:txBody>
      </p:sp>
      <p:sp>
        <p:nvSpPr>
          <p:cNvPr id="9" name="FooterAbSeite2"/>
          <p:cNvSpPr txBox="1"/>
          <p:nvPr/>
        </p:nvSpPr>
        <p:spPr>
          <a:xfrm>
            <a:off x="535000" y="9399000"/>
            <a:ext cx="5171668" cy="35100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defRPr/>
            </a:pPr>
            <a:r>
              <a:rPr lang="de-CH" sz="800" b="1" dirty="0" err="1"/>
              <a:t>Caisses</a:t>
            </a:r>
            <a:endParaRPr lang="de-CH" sz="800" b="1" dirty="0"/>
          </a:p>
          <a:p>
            <a:pPr>
              <a:defRPr/>
            </a:pPr>
            <a:r>
              <a:rPr lang="fr-CH" sz="800" dirty="0"/>
              <a:t>Armée suisse / commandement de l'Instruction</a:t>
            </a:r>
            <a:r>
              <a:rPr lang="de-CH" sz="800" dirty="0"/>
              <a:t> – </a:t>
            </a:r>
            <a:r>
              <a:rPr lang="fr-CH" sz="800" dirty="0"/>
              <a:t>Formation d'application de la logistique</a:t>
            </a:r>
            <a:r>
              <a:rPr lang="de-CH" sz="800" dirty="0"/>
              <a:t> – SF </a:t>
            </a:r>
            <a:r>
              <a:rPr lang="de-CH" sz="800" dirty="0" err="1"/>
              <a:t>sof</a:t>
            </a:r>
            <a:r>
              <a:rPr lang="de-CH" sz="800" dirty="0"/>
              <a:t> </a:t>
            </a:r>
            <a:r>
              <a:rPr lang="de-CH" sz="800" dirty="0" err="1"/>
              <a:t>sup</a:t>
            </a:r>
            <a:r>
              <a:rPr lang="de-CH" sz="800" dirty="0"/>
              <a:t> 49 – Dom </a:t>
            </a:r>
            <a:r>
              <a:rPr lang="de-CH" sz="800" dirty="0" err="1"/>
              <a:t>spéc</a:t>
            </a:r>
            <a:r>
              <a:rPr lang="de-CH" sz="800" dirty="0"/>
              <a:t> </a:t>
            </a:r>
            <a:r>
              <a:rPr lang="de-CH" sz="800" dirty="0" err="1"/>
              <a:t>fourrier</a:t>
            </a:r>
            <a:endParaRPr lang="de-CH" sz="800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535000" y="9360000"/>
            <a:ext cx="57066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1242003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5763" y="938213"/>
            <a:ext cx="3554412" cy="2667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4899" tIns="42449" rIns="84899" bIns="42449" rtlCol="0" anchor="ctr"/>
          <a:lstStyle/>
          <a:p>
            <a:pPr lvl="0"/>
            <a:endParaRPr lang="de-CH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35000" y="3744002"/>
            <a:ext cx="5706668" cy="5577000"/>
          </a:xfrm>
          <a:prstGeom prst="rect">
            <a:avLst/>
          </a:prstGeom>
        </p:spPr>
        <p:txBody>
          <a:bodyPr vert="horz" lIns="84899" tIns="42449" rIns="84899" bIns="42449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de-CH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06668" y="9399001"/>
            <a:ext cx="535000" cy="351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C5BE8757-7895-4C7D-878A-F8D4073B74E6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8" name="Picture 6" descr="Logo_cmyk_p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503" y="273001"/>
            <a:ext cx="1962856" cy="52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HeaderHierarchieStufe"/>
          <p:cNvSpPr txBox="1">
            <a:spLocks noChangeArrowheads="1"/>
          </p:cNvSpPr>
          <p:nvPr/>
        </p:nvSpPr>
        <p:spPr bwMode="auto">
          <a:xfrm>
            <a:off x="3566667" y="273005"/>
            <a:ext cx="29639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de-CH" sz="800" b="1" dirty="0"/>
              <a:t>Schweizer Armee</a:t>
            </a:r>
          </a:p>
          <a:p>
            <a:pPr>
              <a:defRPr/>
            </a:pPr>
            <a:r>
              <a:rPr lang="de-CH" sz="800" baseline="0" dirty="0"/>
              <a:t>Kommando Ausbildung – </a:t>
            </a:r>
            <a:r>
              <a:rPr lang="fr-CH" sz="800" baseline="0" dirty="0"/>
              <a:t>Formation d'application de la logistique</a:t>
            </a:r>
            <a:endParaRPr lang="de-CH" sz="800" dirty="0"/>
          </a:p>
        </p:txBody>
      </p:sp>
      <p:sp>
        <p:nvSpPr>
          <p:cNvPr id="10" name="FooterAbSeite2"/>
          <p:cNvSpPr txBox="1"/>
          <p:nvPr/>
        </p:nvSpPr>
        <p:spPr>
          <a:xfrm>
            <a:off x="535000" y="9399001"/>
            <a:ext cx="5171668" cy="35100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defRPr/>
            </a:pPr>
            <a:r>
              <a:rPr lang="en-US" sz="800" b="1" dirty="0"/>
              <a:t>[</a:t>
            </a:r>
            <a:r>
              <a:rPr lang="en-US" sz="800" b="1" dirty="0" err="1"/>
              <a:t>Titel</a:t>
            </a:r>
            <a:r>
              <a:rPr lang="en-US" sz="800" b="1" dirty="0"/>
              <a:t> </a:t>
            </a:r>
            <a:r>
              <a:rPr lang="en-US" sz="800" b="1" dirty="0" err="1"/>
              <a:t>der</a:t>
            </a:r>
            <a:r>
              <a:rPr lang="en-US" sz="800" b="1" dirty="0"/>
              <a:t> </a:t>
            </a:r>
            <a:r>
              <a:rPr lang="en-US" sz="800" b="1" dirty="0" err="1"/>
              <a:t>Präsentation</a:t>
            </a:r>
            <a:r>
              <a:rPr lang="en-US" sz="800" b="1" dirty="0"/>
              <a:t>]</a:t>
            </a:r>
          </a:p>
          <a:p>
            <a:pPr>
              <a:defRPr/>
            </a:pPr>
            <a:r>
              <a:rPr lang="en-US" sz="800" dirty="0"/>
              <a:t>Schweizer </a:t>
            </a:r>
            <a:r>
              <a:rPr lang="en-US" sz="800" dirty="0" err="1"/>
              <a:t>Armee</a:t>
            </a:r>
            <a:r>
              <a:rPr lang="en-US" sz="800" dirty="0"/>
              <a:t> / </a:t>
            </a:r>
            <a:r>
              <a:rPr lang="en-US" sz="800" dirty="0" err="1"/>
              <a:t>Heer</a:t>
            </a:r>
            <a:r>
              <a:rPr lang="en-US" sz="800" baseline="0" dirty="0"/>
              <a:t> – </a:t>
            </a:r>
            <a:r>
              <a:rPr lang="fr-CH" sz="800" baseline="0" dirty="0"/>
              <a:t>Formation d'application de la logistique</a:t>
            </a:r>
            <a:r>
              <a:rPr lang="en-US" sz="800" baseline="0" dirty="0"/>
              <a:t> – </a:t>
            </a:r>
            <a:r>
              <a:rPr lang="en-US" sz="800" baseline="0" dirty="0" err="1"/>
              <a:t>Höh</a:t>
            </a:r>
            <a:r>
              <a:rPr lang="en-US" sz="800" baseline="0" dirty="0"/>
              <a:t> </a:t>
            </a:r>
            <a:r>
              <a:rPr lang="en-US" sz="800" baseline="0" dirty="0" err="1"/>
              <a:t>Uof</a:t>
            </a:r>
            <a:r>
              <a:rPr lang="en-US" sz="800" baseline="0" dirty="0"/>
              <a:t> LG – Dom </a:t>
            </a:r>
            <a:r>
              <a:rPr lang="en-US" sz="800" baseline="0" dirty="0" err="1"/>
              <a:t>spéc</a:t>
            </a:r>
            <a:r>
              <a:rPr lang="en-US" sz="800" baseline="0" dirty="0"/>
              <a:t> </a:t>
            </a:r>
            <a:r>
              <a:rPr lang="en-US" sz="800" baseline="0" dirty="0" err="1"/>
              <a:t>fourrier</a:t>
            </a:r>
            <a:endParaRPr lang="de-CH" sz="800" dirty="0"/>
          </a:p>
        </p:txBody>
      </p:sp>
      <p:cxnSp>
        <p:nvCxnSpPr>
          <p:cNvPr id="12" name="Gerade Verbindung 11"/>
          <p:cNvCxnSpPr/>
          <p:nvPr/>
        </p:nvCxnSpPr>
        <p:spPr>
          <a:xfrm>
            <a:off x="535000" y="9360000"/>
            <a:ext cx="57066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399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48992">
              <a:defRPr/>
            </a:pPr>
            <a:r>
              <a:rPr lang="de-CH" dirty="0"/>
              <a:t>Bereits ausgebildet</a:t>
            </a:r>
            <a:r>
              <a:rPr lang="de-CH" baseline="0" dirty="0"/>
              <a:t> im Kapitel Buchungen!</a:t>
            </a:r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de-CH" dirty="0"/>
          </a:p>
          <a:p>
            <a:pPr>
              <a:defRPr/>
            </a:pPr>
            <a:fld id="{C5BE8757-7895-4C7D-878A-F8D4073B74E6}" type="slidenum">
              <a:rPr lang="de-CH" smtClean="0"/>
              <a:pPr>
                <a:defRPr/>
              </a:pPr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88174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73943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43469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07744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641869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769758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ABD429-46E9-416B-9978-6E142C6455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395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163126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180416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ABD429-46E9-416B-9978-6E142C6455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6676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Bereits ausgebildet</a:t>
            </a:r>
            <a:r>
              <a:rPr lang="de-CH" baseline="0" dirty="0"/>
              <a:t> im Kapitel Buchungen!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de-CH" dirty="0"/>
          </a:p>
          <a:p>
            <a:pPr>
              <a:defRPr/>
            </a:pPr>
            <a:fld id="{C5BE8757-7895-4C7D-878A-F8D4073B74E6}" type="slidenum">
              <a:rPr lang="de-CH" smtClean="0"/>
              <a:pPr>
                <a:defRPr/>
              </a:pPr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55656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Bereits ausgebildet</a:t>
            </a:r>
            <a:r>
              <a:rPr lang="de-CH" baseline="0" dirty="0"/>
              <a:t> im Kapitel Buchungen!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de-CH" dirty="0"/>
          </a:p>
          <a:p>
            <a:pPr>
              <a:defRPr/>
            </a:pPr>
            <a:fld id="{C5BE8757-7895-4C7D-878A-F8D4073B74E6}" type="slidenum">
              <a:rPr lang="de-CH" smtClean="0"/>
              <a:pPr>
                <a:defRPr/>
              </a:pPr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07465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60414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ABD429-46E9-416B-9978-6E142C6455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3670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83095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ABD429-46E9-416B-9978-6E142C6455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164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97835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0933" fontAlgn="auto">
              <a:spcBef>
                <a:spcPts val="0"/>
              </a:spcBef>
              <a:spcAft>
                <a:spcPts val="0"/>
              </a:spcAft>
              <a:defRPr/>
            </a:pPr>
            <a:fld id="{0DABD429-46E9-416B-9978-6E142C645517}" type="slidenum">
              <a:rPr lang="en-GB" sz="1200">
                <a:solidFill>
                  <a:prstClr val="black"/>
                </a:solidFill>
                <a:latin typeface="Calibri" panose="020F0502020204030204"/>
              </a:rPr>
              <a:pPr defTabSz="880933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en-GB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22059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sv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_cmyk_p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6000" y="388938"/>
            <a:ext cx="19812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HeaderHierarchieStufe"/>
          <p:cNvSpPr txBox="1">
            <a:spLocks noChangeArrowheads="1"/>
          </p:cNvSpPr>
          <p:nvPr/>
        </p:nvSpPr>
        <p:spPr bwMode="auto">
          <a:xfrm>
            <a:off x="4572000" y="387000"/>
            <a:ext cx="33118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de-CH" sz="900" b="1" dirty="0"/>
              <a:t>Schweizer Armee</a:t>
            </a:r>
          </a:p>
          <a:p>
            <a:pPr>
              <a:defRPr/>
            </a:pPr>
            <a:r>
              <a:rPr lang="de-CH" sz="900" baseline="0" dirty="0"/>
              <a:t>Kommando Ausbildung – </a:t>
            </a:r>
            <a:r>
              <a:rPr lang="fr-CH" sz="900" baseline="0" dirty="0"/>
              <a:t>Formation d'application de la logistique</a:t>
            </a:r>
            <a:endParaRPr lang="de-CH" sz="900" dirty="0"/>
          </a:p>
        </p:txBody>
      </p:sp>
      <p:sp>
        <p:nvSpPr>
          <p:cNvPr id="3074" name="Titel"/>
          <p:cNvSpPr>
            <a:spLocks noGrp="1" noChangeArrowheads="1"/>
          </p:cNvSpPr>
          <p:nvPr>
            <p:ph type="ctrTitle"/>
          </p:nvPr>
        </p:nvSpPr>
        <p:spPr>
          <a:xfrm>
            <a:off x="1296000" y="2340000"/>
            <a:ext cx="7488000" cy="2844000"/>
          </a:xfrm>
          <a:prstGeom prst="rect">
            <a:avLst/>
          </a:prstGeom>
        </p:spPr>
        <p:txBody>
          <a:bodyPr lIns="0" tIns="0" rIns="0" bIns="0"/>
          <a:lstStyle>
            <a:lvl1pPr>
              <a:defRPr sz="5200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075" name="DatumOrt"/>
          <p:cNvSpPr>
            <a:spLocks noGrp="1" noChangeArrowheads="1"/>
          </p:cNvSpPr>
          <p:nvPr>
            <p:ph type="subTitle" idx="1"/>
          </p:nvPr>
        </p:nvSpPr>
        <p:spPr>
          <a:xfrm>
            <a:off x="1296000" y="5220000"/>
            <a:ext cx="7488000" cy="79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defRPr sz="3600"/>
            </a:lvl1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8" name="HierarchieStufeGradVornameName"/>
          <p:cNvSpPr>
            <a:spLocks noGrp="1" noChangeArrowheads="1"/>
          </p:cNvSpPr>
          <p:nvPr>
            <p:ph type="ftr" sz="quarter" idx="10"/>
          </p:nvPr>
        </p:nvSpPr>
        <p:spPr>
          <a:xfrm>
            <a:off x="1296000" y="6120000"/>
            <a:ext cx="7488000" cy="61200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0"/>
            </a:lvl1pPr>
          </a:lstStyle>
          <a:p>
            <a:pPr>
              <a:defRPr/>
            </a:pPr>
            <a:r>
              <a:rPr lang="de-CH" dirty="0"/>
              <a:t>[Hierarchiestufe bis </a:t>
            </a:r>
            <a:r>
              <a:rPr lang="de-CH" dirty="0" err="1"/>
              <a:t>Trp</a:t>
            </a:r>
            <a:r>
              <a:rPr lang="de-CH" dirty="0"/>
              <a:t> </a:t>
            </a:r>
            <a:r>
              <a:rPr lang="de-CH" dirty="0" err="1"/>
              <a:t>Kö</a:t>
            </a:r>
            <a:r>
              <a:rPr lang="de-CH" dirty="0"/>
              <a:t>, Grad Vorname Name]</a:t>
            </a:r>
          </a:p>
        </p:txBody>
      </p:sp>
      <p:pic>
        <p:nvPicPr>
          <p:cNvPr id="9" name="Emblem" descr="empty_transparent copy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25" y="388938"/>
            <a:ext cx="1497013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  <a:prstGeom prst="rect">
            <a:avLst/>
          </a:prstGeom>
        </p:spPr>
        <p:txBody>
          <a:bodyPr lIns="0" tIns="0" rIns="0" bIns="0"/>
          <a:lstStyle>
            <a:lvl1pPr marL="0" indent="0" defTabSz="900000">
              <a:spcBef>
                <a:spcPts val="500"/>
              </a:spcBef>
              <a:buFont typeface="Arial" pitchFamily="34" charset="0"/>
              <a:buNone/>
              <a:tabLst>
                <a:tab pos="900000" algn="l"/>
              </a:tabLst>
              <a:defRPr sz="2100" b="0"/>
            </a:lvl1pPr>
            <a:lvl2pPr marL="36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2pPr>
            <a:lvl3pPr marL="72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3pPr>
            <a:lvl4pPr marL="108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4pPr>
            <a:lvl5pPr marL="144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8" name="Titel"/>
          <p:cNvSpPr>
            <a:spLocks noGrp="1" noChangeArrowheads="1"/>
          </p:cNvSpPr>
          <p:nvPr>
            <p:ph type="title"/>
          </p:nvPr>
        </p:nvSpPr>
        <p:spPr bwMode="auto">
          <a:xfrm>
            <a:off x="1296000" y="288000"/>
            <a:ext cx="7488000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0"/>
            <a:r>
              <a:rPr lang="de-DE"/>
              <a:t>Titelmasterformat durch Klicken bearbeiten</a:t>
            </a:r>
            <a:endParaRPr lang="de-CH" dirty="0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olge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  <a:prstGeom prst="rect">
            <a:avLst/>
          </a:prstGeom>
        </p:spPr>
        <p:txBody>
          <a:bodyPr lIns="0" tIns="0" rIns="0" bIns="0"/>
          <a:lstStyle>
            <a:lvl1pPr marL="0" indent="0" defTabSz="900000">
              <a:spcBef>
                <a:spcPts val="500"/>
              </a:spcBef>
              <a:buFont typeface="Arial" pitchFamily="34" charset="0"/>
              <a:buNone/>
              <a:tabLst>
                <a:tab pos="900000" algn="l"/>
              </a:tabLst>
              <a:defRPr sz="2100" b="0"/>
            </a:lvl1pPr>
            <a:lvl2pPr marL="36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2pPr>
            <a:lvl3pPr marL="72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3pPr>
            <a:lvl4pPr marL="108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4pPr>
            <a:lvl5pPr marL="144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5pPr>
          </a:lstStyle>
          <a:p>
            <a:pPr lvl="0"/>
            <a:r>
              <a:rPr lang="de-CH" noProof="0" dirty="0"/>
              <a:t>Textmasterformate durch Klicken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8" name="Titel"/>
          <p:cNvSpPr>
            <a:spLocks noGrp="1" noChangeArrowheads="1"/>
          </p:cNvSpPr>
          <p:nvPr>
            <p:ph type="title"/>
          </p:nvPr>
        </p:nvSpPr>
        <p:spPr bwMode="auto">
          <a:xfrm>
            <a:off x="1296000" y="288000"/>
            <a:ext cx="7488000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0"/>
            <a:r>
              <a:rPr lang="de-CH" noProof="0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997238244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lge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  <a:prstGeom prst="rect">
            <a:avLst/>
          </a:prstGeom>
        </p:spPr>
        <p:txBody>
          <a:bodyPr lIns="0" tIns="0" rIns="0" bIns="0"/>
          <a:lstStyle>
            <a:lvl1pPr marL="0" indent="0" defTabSz="900000">
              <a:spcBef>
                <a:spcPts val="500"/>
              </a:spcBef>
              <a:buFont typeface="Arial" pitchFamily="34" charset="0"/>
              <a:buNone/>
              <a:tabLst>
                <a:tab pos="900000" algn="l"/>
              </a:tabLst>
              <a:defRPr sz="2100" b="0"/>
            </a:lvl1pPr>
            <a:lvl2pPr marL="36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2pPr>
            <a:lvl3pPr marL="72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3pPr>
            <a:lvl4pPr marL="108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4pPr>
            <a:lvl5pPr marL="1440000" indent="-180000" defTabSz="900000">
              <a:spcBef>
                <a:spcPts val="500"/>
              </a:spcBef>
              <a:buFont typeface="Arial" pitchFamily="34" charset="0"/>
              <a:buChar char="•"/>
              <a:tabLst>
                <a:tab pos="900000" algn="l"/>
              </a:tabLst>
              <a:defRPr sz="2100" b="0"/>
            </a:lvl5pPr>
          </a:lstStyle>
          <a:p>
            <a:pPr lvl="0"/>
            <a:r>
              <a:rPr lang="de-CH" noProof="0" dirty="0"/>
              <a:t>Textmasterformate durch Klicken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8" name="Titel"/>
          <p:cNvSpPr>
            <a:spLocks noGrp="1" noChangeArrowheads="1"/>
          </p:cNvSpPr>
          <p:nvPr>
            <p:ph type="title"/>
          </p:nvPr>
        </p:nvSpPr>
        <p:spPr bwMode="auto">
          <a:xfrm>
            <a:off x="1296000" y="288000"/>
            <a:ext cx="7488000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0"/>
            <a:r>
              <a:rPr lang="de-CH" noProof="0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41658852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14350" y="6286859"/>
            <a:ext cx="1116012" cy="216000"/>
          </a:xfrm>
        </p:spPr>
        <p:txBody>
          <a:bodyPr/>
          <a:lstStyle/>
          <a:p>
            <a:fld id="{44641BFB-5BD0-4C55-852C-8A856172B386}" type="datetime1">
              <a:rPr lang="en-GB" smtClean="0"/>
              <a:t>30/10/2023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016126" y="6286859"/>
            <a:ext cx="5111749" cy="216000"/>
          </a:xfrm>
        </p:spPr>
        <p:txBody>
          <a:bodyPr/>
          <a:lstStyle/>
          <a:p>
            <a:r>
              <a:rPr lang="de-CH"/>
              <a:t>Anton Stadelmann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514350" y="1198800"/>
            <a:ext cx="8115300" cy="450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Titelplatzhalter 1">
            <a:extLst>
              <a:ext uri="{FF2B5EF4-FFF2-40B4-BE49-F238E27FC236}">
                <a16:creationId xmlns:a16="http://schemas.microsoft.com/office/drawing/2014/main" id="{47E465B9-E6E6-42DF-9793-F2BEB87DC1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4351" y="182482"/>
            <a:ext cx="8688377" cy="528794"/>
          </a:xfrm>
          <a:prstGeom prst="rect">
            <a:avLst/>
          </a:prstGeom>
          <a:solidFill>
            <a:srgbClr val="000000"/>
          </a:solidFill>
        </p:spPr>
        <p:txBody>
          <a:bodyPr vert="horz" wrap="none" lIns="108000" tIns="18000" rIns="108000" bIns="18000" rtlCol="0" anchor="ctr" anchorCtr="0">
            <a:spAutoFit/>
          </a:bodyPr>
          <a:lstStyle/>
          <a:p>
            <a:r>
              <a:rPr lang="de-CH"/>
              <a:t>Titelmasterformat durch Klicken bearbeiten</a:t>
            </a:r>
          </a:p>
        </p:txBody>
      </p:sp>
      <p:pic>
        <p:nvPicPr>
          <p:cNvPr id="8" name="Graphic 164">
            <a:extLst>
              <a:ext uri="{FF2B5EF4-FFF2-40B4-BE49-F238E27FC236}">
                <a16:creationId xmlns:a16="http://schemas.microsoft.com/office/drawing/2014/main" id="{5CC3A500-D9BE-4AD0-9537-CEB5557FE8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38245" y="3983511"/>
            <a:ext cx="876490" cy="1168653"/>
          </a:xfrm>
          <a:prstGeom prst="rect">
            <a:avLst/>
          </a:prstGeom>
        </p:spPr>
      </p:pic>
      <p:pic>
        <p:nvPicPr>
          <p:cNvPr id="11" name="Graphic 165">
            <a:extLst>
              <a:ext uri="{FF2B5EF4-FFF2-40B4-BE49-F238E27FC236}">
                <a16:creationId xmlns:a16="http://schemas.microsoft.com/office/drawing/2014/main" id="{2DBF482D-4A63-4BA7-88EC-3061FD79120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87051" y="6322544"/>
            <a:ext cx="903289" cy="1204387"/>
          </a:xfrm>
          <a:prstGeom prst="rect">
            <a:avLst/>
          </a:prstGeom>
        </p:spPr>
      </p:pic>
      <p:pic>
        <p:nvPicPr>
          <p:cNvPr id="12" name="Graphic 168">
            <a:extLst>
              <a:ext uri="{FF2B5EF4-FFF2-40B4-BE49-F238E27FC236}">
                <a16:creationId xmlns:a16="http://schemas.microsoft.com/office/drawing/2014/main" id="{CB957E2B-5761-49C9-BACC-23B714FA639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438245" y="2273572"/>
            <a:ext cx="665247" cy="886996"/>
          </a:xfrm>
          <a:prstGeom prst="rect">
            <a:avLst/>
          </a:prstGeom>
        </p:spPr>
      </p:pic>
      <p:pic>
        <p:nvPicPr>
          <p:cNvPr id="13" name="Graphic 169">
            <a:extLst>
              <a:ext uri="{FF2B5EF4-FFF2-40B4-BE49-F238E27FC236}">
                <a16:creationId xmlns:a16="http://schemas.microsoft.com/office/drawing/2014/main" id="{AB4E9725-A009-47DA-83E8-43D95FD2BCEA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771332" y="5356880"/>
            <a:ext cx="530528" cy="707371"/>
          </a:xfrm>
          <a:prstGeom prst="rect">
            <a:avLst/>
          </a:prstGeom>
        </p:spPr>
      </p:pic>
      <p:pic>
        <p:nvPicPr>
          <p:cNvPr id="14" name="Graphic 170">
            <a:extLst>
              <a:ext uri="{FF2B5EF4-FFF2-40B4-BE49-F238E27FC236}">
                <a16:creationId xmlns:a16="http://schemas.microsoft.com/office/drawing/2014/main" id="{AE14FB14-8104-4FA1-9D68-6624688438AC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373" y="4742400"/>
            <a:ext cx="332296" cy="443061"/>
          </a:xfrm>
          <a:prstGeom prst="rect">
            <a:avLst/>
          </a:prstGeom>
        </p:spPr>
      </p:pic>
      <p:pic>
        <p:nvPicPr>
          <p:cNvPr id="15" name="Graphic 168">
            <a:extLst>
              <a:ext uri="{FF2B5EF4-FFF2-40B4-BE49-F238E27FC236}">
                <a16:creationId xmlns:a16="http://schemas.microsoft.com/office/drawing/2014/main" id="{1E5F9E54-8B22-48FB-B925-ED8604C4885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7404" y="6694905"/>
            <a:ext cx="443543" cy="591391"/>
          </a:xfrm>
          <a:prstGeom prst="rect">
            <a:avLst/>
          </a:prstGeom>
        </p:spPr>
      </p:pic>
      <p:pic>
        <p:nvPicPr>
          <p:cNvPr id="16" name="Graphic 164">
            <a:extLst>
              <a:ext uri="{FF2B5EF4-FFF2-40B4-BE49-F238E27FC236}">
                <a16:creationId xmlns:a16="http://schemas.microsoft.com/office/drawing/2014/main" id="{CA4A947D-1567-453B-AEF9-74FC0B15CD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57805" y="6664149"/>
            <a:ext cx="876490" cy="1168653"/>
          </a:xfrm>
          <a:prstGeom prst="rect">
            <a:avLst/>
          </a:prstGeom>
        </p:spPr>
      </p:pic>
      <p:pic>
        <p:nvPicPr>
          <p:cNvPr id="17" name="Graphic 149">
            <a:extLst>
              <a:ext uri="{FF2B5EF4-FFF2-40B4-BE49-F238E27FC236}">
                <a16:creationId xmlns:a16="http://schemas.microsoft.com/office/drawing/2014/main" id="{9D47F37D-FF6F-4440-8C41-4C7E275E2DA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799907" y="1325674"/>
            <a:ext cx="1192210" cy="1589613"/>
          </a:xfrm>
          <a:prstGeom prst="rect">
            <a:avLst/>
          </a:prstGeom>
        </p:spPr>
      </p:pic>
      <p:pic>
        <p:nvPicPr>
          <p:cNvPr id="18" name="Graphic 163">
            <a:extLst>
              <a:ext uri="{FF2B5EF4-FFF2-40B4-BE49-F238E27FC236}">
                <a16:creationId xmlns:a16="http://schemas.microsoft.com/office/drawing/2014/main" id="{3CFA0C34-577F-4516-99D7-2EC51F19740D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99554" y="1451765"/>
            <a:ext cx="408530" cy="544706"/>
          </a:xfrm>
          <a:prstGeom prst="rect">
            <a:avLst/>
          </a:prstGeom>
        </p:spPr>
      </p:pic>
      <p:pic>
        <p:nvPicPr>
          <p:cNvPr id="19" name="Graphic 164">
            <a:extLst>
              <a:ext uri="{FF2B5EF4-FFF2-40B4-BE49-F238E27FC236}">
                <a16:creationId xmlns:a16="http://schemas.microsoft.com/office/drawing/2014/main" id="{D5D3D55F-C332-4D09-BB9D-17B58E41A23B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05755" y="2819898"/>
            <a:ext cx="363644" cy="484858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D12DC19-5779-4979-B6A3-5499F00E28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4350" y="5765842"/>
            <a:ext cx="8115300" cy="400008"/>
          </a:xfrm>
        </p:spPr>
        <p:txBody>
          <a:bodyPr anchor="b"/>
          <a:lstStyle>
            <a:lvl1pPr>
              <a:defRPr sz="600"/>
            </a:lvl1pPr>
          </a:lstStyle>
          <a:p>
            <a:pPr lvl="0"/>
            <a:r>
              <a:rPr lang="en-US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41744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75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A049E-7528-40F3-A7DE-C4EDEA64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4813" y="1843160"/>
            <a:ext cx="3873273" cy="777875"/>
          </a:xfrm>
          <a:prstGeom prst="roundRect">
            <a:avLst/>
          </a:prstGeom>
          <a:gradFill>
            <a:gsLst>
              <a:gs pos="0">
                <a:srgbClr val="EC8476"/>
              </a:gs>
              <a:gs pos="40000">
                <a:srgbClr val="F24B68"/>
              </a:gs>
            </a:gsLst>
            <a:lin ang="2112000" scaled="0"/>
          </a:gradFill>
        </p:spPr>
        <p:txBody>
          <a:bodyPr lIns="72000" anchor="ctr">
            <a:normAutofit/>
          </a:bodyPr>
          <a:lstStyle>
            <a:lvl1pPr marL="0" indent="0">
              <a:spcBef>
                <a:spcPts val="0"/>
              </a:spcBef>
              <a:spcAft>
                <a:spcPts val="225"/>
              </a:spcAft>
              <a:buNone/>
              <a:defRPr sz="1350" b="1">
                <a:solidFill>
                  <a:schemeClr val="bg1"/>
                </a:solidFill>
                <a:effectLst/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84D87-4948-4793-BC1C-D747F3EC1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4814" y="2917371"/>
            <a:ext cx="3872146" cy="3219904"/>
          </a:xfrm>
        </p:spPr>
        <p:txBody>
          <a:bodyPr lIns="72000"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1E9B0B-3E0F-46F6-AF5F-E5FD785972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4726" y="2917372"/>
            <a:ext cx="3873272" cy="3219903"/>
          </a:xfrm>
        </p:spPr>
        <p:txBody>
          <a:bodyPr lIns="72000"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6247C6-1CCE-48D4-9482-569F503DB97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865915" y="1843160"/>
            <a:ext cx="3873273" cy="777875"/>
          </a:xfrm>
          <a:prstGeom prst="roundRect">
            <a:avLst/>
          </a:prstGeom>
          <a:gradFill>
            <a:gsLst>
              <a:gs pos="0">
                <a:srgbClr val="97DCE1"/>
              </a:gs>
              <a:gs pos="40000">
                <a:srgbClr val="4B94C6"/>
              </a:gs>
            </a:gsLst>
            <a:lin ang="2112000" scaled="0"/>
          </a:gradFill>
        </p:spPr>
        <p:txBody>
          <a:bodyPr lIns="72000" anchor="ctr">
            <a:normAutofit/>
          </a:bodyPr>
          <a:lstStyle>
            <a:lvl1pPr marL="0" indent="0">
              <a:spcBef>
                <a:spcPts val="0"/>
              </a:spcBef>
              <a:spcAft>
                <a:spcPts val="225"/>
              </a:spcAft>
              <a:buNone/>
              <a:defRPr sz="1350" b="1">
                <a:solidFill>
                  <a:schemeClr val="bg1"/>
                </a:solidFill>
                <a:effectLst/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DC35D4-211B-4F22-8D00-5467A24A9F3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93E397-C7C0-4B3B-ACED-9439685A41E0}" type="datetime1">
              <a:rPr lang="en-GB" smtClean="0"/>
              <a:t>30/10/2023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9FFA8B-BDDC-4C63-AA63-5CCED1FF646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23114" y="6467476"/>
            <a:ext cx="224063" cy="365125"/>
          </a:xfrm>
          <a:prstGeom prst="rect">
            <a:avLst/>
          </a:prstGeom>
        </p:spPr>
        <p:txBody>
          <a:bodyPr/>
          <a:lstStyle/>
          <a:p>
            <a:fld id="{226278AA-AF73-442F-87A4-AB0079DE3F0F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0A497D-C269-41D7-956A-53D3F7259DD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Anton Stadelmann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EC9EA25-5C1F-49AC-B7AF-8244E564842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04813" y="219660"/>
            <a:ext cx="446757" cy="338554"/>
          </a:xfrm>
        </p:spPr>
        <p:txBody>
          <a:bodyPr wrap="none" anchor="ctr">
            <a:spAutoFit/>
          </a:bodyPr>
          <a:lstStyle>
            <a:lvl1pPr>
              <a:defRPr sz="1200" b="1"/>
            </a:lvl1pPr>
          </a:lstStyle>
          <a:p>
            <a:pPr lvl="0"/>
            <a:r>
              <a:rPr lang="en-GB"/>
              <a:t>Topic</a:t>
            </a:r>
          </a:p>
        </p:txBody>
      </p:sp>
      <p:sp>
        <p:nvSpPr>
          <p:cNvPr id="13" name="Title 9">
            <a:extLst>
              <a:ext uri="{FF2B5EF4-FFF2-40B4-BE49-F238E27FC236}">
                <a16:creationId xmlns:a16="http://schemas.microsoft.com/office/drawing/2014/main" id="{E67B3C9F-5504-4F8A-9798-C18380FC5E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4813" y="585752"/>
            <a:ext cx="709405" cy="523220"/>
          </a:xfrm>
          <a:solidFill>
            <a:schemeClr val="tx1"/>
          </a:solidFill>
        </p:spPr>
        <p:txBody>
          <a:bodyPr vert="horz" wrap="none" lIns="108000" tIns="45720" rIns="108000" bIns="45720" rtlCol="0" anchor="t">
            <a:spAutoFit/>
          </a:bodyPr>
          <a:lstStyle>
            <a:lvl1pPr>
              <a:defRPr lang="en-GB" sz="2100" dirty="0"/>
            </a:lvl1pPr>
          </a:lstStyle>
          <a:p>
            <a:pPr lvl="0"/>
            <a:r>
              <a:rPr lang="en-US"/>
              <a:t>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68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8244000" y="6153150"/>
            <a:ext cx="539750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defRPr/>
            </a:pPr>
            <a:endParaRPr lang="de-CH" sz="900" dirty="0"/>
          </a:p>
          <a:p>
            <a:pPr algn="r">
              <a:defRPr/>
            </a:pPr>
            <a:fld id="{E9561A10-C3D9-40DA-B1BF-94D9C200A8FF}" type="slidenum">
              <a:rPr lang="de-CH" sz="900"/>
              <a:pPr algn="r">
                <a:defRPr/>
              </a:pPr>
              <a:t>‹Nr.›</a:t>
            </a:fld>
            <a:endParaRPr lang="de-CH" sz="900" dirty="0"/>
          </a:p>
        </p:txBody>
      </p:sp>
      <p:pic>
        <p:nvPicPr>
          <p:cNvPr id="1029" name="Picture 12" descr="falgge_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0363" y="388938"/>
            <a:ext cx="274637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Gerade Verbindung 7"/>
          <p:cNvCxnSpPr/>
          <p:nvPr/>
        </p:nvCxnSpPr>
        <p:spPr>
          <a:xfrm>
            <a:off x="1296000" y="6165000"/>
            <a:ext cx="7488000" cy="0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AbSeite2"/>
          <p:cNvSpPr txBox="1"/>
          <p:nvPr/>
        </p:nvSpPr>
        <p:spPr>
          <a:xfrm>
            <a:off x="1296000" y="6201000"/>
            <a:ext cx="7200000" cy="32400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defRPr/>
            </a:pPr>
            <a:r>
              <a:rPr lang="de-CH" sz="900" b="1" noProof="0" dirty="0" err="1"/>
              <a:t>Caisses</a:t>
            </a:r>
            <a:endParaRPr lang="de-CH" sz="900" b="1" noProof="0" dirty="0"/>
          </a:p>
          <a:p>
            <a:pPr>
              <a:defRPr/>
            </a:pPr>
            <a:r>
              <a:rPr lang="fr-CH" sz="900" noProof="0" dirty="0"/>
              <a:t>Armée suisse / commandement de l'Instruction</a:t>
            </a:r>
            <a:r>
              <a:rPr lang="de-CH" sz="900" baseline="0" noProof="0" dirty="0"/>
              <a:t> – </a:t>
            </a:r>
            <a:r>
              <a:rPr lang="fr-CH" sz="900" baseline="0" noProof="0" dirty="0"/>
              <a:t>Formation d'application de la logistique</a:t>
            </a:r>
            <a:r>
              <a:rPr lang="de-CH" sz="900" noProof="0" dirty="0"/>
              <a:t> </a:t>
            </a:r>
            <a:r>
              <a:rPr lang="de-CH" sz="900" baseline="0" noProof="0" dirty="0"/>
              <a:t>– SF </a:t>
            </a:r>
            <a:r>
              <a:rPr lang="de-CH" sz="900" baseline="0" noProof="0" dirty="0" err="1"/>
              <a:t>sof</a:t>
            </a:r>
            <a:r>
              <a:rPr lang="de-CH" sz="900" baseline="0" noProof="0" dirty="0"/>
              <a:t> </a:t>
            </a:r>
            <a:r>
              <a:rPr lang="de-CH" sz="900" baseline="0" noProof="0" dirty="0" err="1"/>
              <a:t>sup</a:t>
            </a:r>
            <a:r>
              <a:rPr lang="de-CH" sz="900" baseline="0" noProof="0" dirty="0"/>
              <a:t> 49 – Dom </a:t>
            </a:r>
            <a:r>
              <a:rPr lang="de-CH" sz="900" baseline="0" noProof="0" dirty="0" err="1"/>
              <a:t>spéc</a:t>
            </a:r>
            <a:r>
              <a:rPr lang="de-CH" sz="900" baseline="0" noProof="0" dirty="0"/>
              <a:t> </a:t>
            </a:r>
            <a:r>
              <a:rPr lang="de-CH" sz="900" baseline="0" noProof="0" dirty="0" err="1"/>
              <a:t>fourrier</a:t>
            </a:r>
            <a:endParaRPr lang="de-CH" sz="900" noProof="0" dirty="0"/>
          </a:p>
        </p:txBody>
      </p:sp>
    </p:spTree>
    <p:custDataLst>
      <p:tags r:id="rId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4226" r:id="rId1"/>
    <p:sldLayoutId id="2147484227" r:id="rId2"/>
    <p:sldLayoutId id="2147484228" r:id="rId3"/>
    <p:sldLayoutId id="2147484229" r:id="rId4"/>
    <p:sldLayoutId id="2147484231" r:id="rId5"/>
    <p:sldLayoutId id="2147484232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175" indent="-3175" algn="l" rtl="0" eaLnBrk="1" fontAlgn="base" hangingPunct="1">
        <a:spcBef>
          <a:spcPct val="20000"/>
        </a:spcBef>
        <a:spcAft>
          <a:spcPct val="0"/>
        </a:spcAft>
        <a:tabLst>
          <a:tab pos="179388" algn="l"/>
          <a:tab pos="539750" algn="l"/>
          <a:tab pos="900113" algn="l"/>
        </a:tabLst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182563" indent="274638" algn="l" rtl="0" eaLnBrk="1" fontAlgn="base" hangingPunct="1">
        <a:spcBef>
          <a:spcPct val="20000"/>
        </a:spcBef>
        <a:spcAft>
          <a:spcPct val="0"/>
        </a:spcAft>
        <a:tabLst>
          <a:tab pos="179388" algn="l"/>
          <a:tab pos="539750" algn="l"/>
          <a:tab pos="900113" algn="l"/>
        </a:tabLst>
        <a:defRPr sz="2800">
          <a:solidFill>
            <a:schemeClr val="tx1"/>
          </a:solidFill>
          <a:latin typeface="+mn-lt"/>
        </a:defRPr>
      </a:lvl2pPr>
      <a:lvl3pPr marL="541338" indent="-1588" algn="l" rtl="0" eaLnBrk="1" fontAlgn="base" hangingPunct="1">
        <a:spcBef>
          <a:spcPct val="20000"/>
        </a:spcBef>
        <a:spcAft>
          <a:spcPct val="0"/>
        </a:spcAft>
        <a:tabLst>
          <a:tab pos="179388" algn="l"/>
          <a:tab pos="539750" algn="l"/>
          <a:tab pos="900113" algn="l"/>
        </a:tabLst>
        <a:defRPr sz="2400">
          <a:solidFill>
            <a:schemeClr val="tx1"/>
          </a:solidFill>
          <a:latin typeface="+mn-lt"/>
        </a:defRPr>
      </a:lvl3pPr>
      <a:lvl4pPr marL="903288" indent="-3175" algn="l" rtl="0" eaLnBrk="1" fontAlgn="base" hangingPunct="1">
        <a:spcBef>
          <a:spcPct val="20000"/>
        </a:spcBef>
        <a:spcAft>
          <a:spcPct val="0"/>
        </a:spcAft>
        <a:buChar char="–"/>
        <a:tabLst>
          <a:tab pos="179388" algn="l"/>
          <a:tab pos="539750" algn="l"/>
          <a:tab pos="900113" algn="l"/>
        </a:tabLst>
        <a:defRPr sz="2000">
          <a:solidFill>
            <a:schemeClr val="tx1"/>
          </a:solidFill>
          <a:latin typeface="+mn-lt"/>
        </a:defRPr>
      </a:lvl4pPr>
      <a:lvl5pPr marL="2241550" indent="-1588" algn="l" rtl="0" eaLnBrk="1" fontAlgn="base" hangingPunct="1">
        <a:spcBef>
          <a:spcPct val="20000"/>
        </a:spcBef>
        <a:spcAft>
          <a:spcPct val="0"/>
        </a:spcAft>
        <a:buChar char="»"/>
        <a:tabLst>
          <a:tab pos="179388" algn="l"/>
          <a:tab pos="539750" algn="l"/>
          <a:tab pos="900113" algn="l"/>
        </a:tabLst>
        <a:defRPr sz="2000">
          <a:solidFill>
            <a:schemeClr val="tx1"/>
          </a:solidFill>
          <a:latin typeface="+mn-lt"/>
        </a:defRPr>
      </a:lvl5pPr>
      <a:lvl6pPr marL="2698750" indent="-1588" algn="l" rtl="0" eaLnBrk="1" fontAlgn="base" hangingPunct="1">
        <a:spcBef>
          <a:spcPct val="20000"/>
        </a:spcBef>
        <a:spcAft>
          <a:spcPct val="0"/>
        </a:spcAft>
        <a:buChar char="»"/>
        <a:tabLst>
          <a:tab pos="179388" algn="l"/>
          <a:tab pos="539750" algn="l"/>
          <a:tab pos="900113" algn="l"/>
        </a:tabLst>
        <a:defRPr sz="2000">
          <a:solidFill>
            <a:schemeClr val="tx1"/>
          </a:solidFill>
          <a:latin typeface="+mn-lt"/>
        </a:defRPr>
      </a:lvl6pPr>
      <a:lvl7pPr marL="3155950" indent="-1588" algn="l" rtl="0" eaLnBrk="1" fontAlgn="base" hangingPunct="1">
        <a:spcBef>
          <a:spcPct val="20000"/>
        </a:spcBef>
        <a:spcAft>
          <a:spcPct val="0"/>
        </a:spcAft>
        <a:buChar char="»"/>
        <a:tabLst>
          <a:tab pos="179388" algn="l"/>
          <a:tab pos="539750" algn="l"/>
          <a:tab pos="900113" algn="l"/>
        </a:tabLst>
        <a:defRPr sz="2000">
          <a:solidFill>
            <a:schemeClr val="tx1"/>
          </a:solidFill>
          <a:latin typeface="+mn-lt"/>
        </a:defRPr>
      </a:lvl7pPr>
      <a:lvl8pPr marL="3613150" indent="-1588" algn="l" rtl="0" eaLnBrk="1" fontAlgn="base" hangingPunct="1">
        <a:spcBef>
          <a:spcPct val="20000"/>
        </a:spcBef>
        <a:spcAft>
          <a:spcPct val="0"/>
        </a:spcAft>
        <a:buChar char="»"/>
        <a:tabLst>
          <a:tab pos="179388" algn="l"/>
          <a:tab pos="539750" algn="l"/>
          <a:tab pos="900113" algn="l"/>
        </a:tabLst>
        <a:defRPr sz="2000">
          <a:solidFill>
            <a:schemeClr val="tx1"/>
          </a:solidFill>
          <a:latin typeface="+mn-lt"/>
        </a:defRPr>
      </a:lvl8pPr>
      <a:lvl9pPr marL="4070350" indent="-1588" algn="l" rtl="0" eaLnBrk="1" fontAlgn="base" hangingPunct="1">
        <a:spcBef>
          <a:spcPct val="20000"/>
        </a:spcBef>
        <a:spcAft>
          <a:spcPct val="0"/>
        </a:spcAft>
        <a:buChar char="»"/>
        <a:tabLst>
          <a:tab pos="179388" algn="l"/>
          <a:tab pos="539750" algn="l"/>
          <a:tab pos="900113" algn="l"/>
        </a:tabLs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twint.ch/partner/gui/register/without-trade-register?referrer=Schweizer%20Arme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9.png"/><Relationship Id="rId5" Type="http://schemas.openxmlformats.org/officeDocument/2006/relationships/image" Target="../media/image40.w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w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Les recettes et les dépenses de </a:t>
            </a:r>
            <a:r>
              <a:rPr lang="fr-CH" dirty="0">
                <a:solidFill>
                  <a:srgbClr val="FF0000"/>
                </a:solidFill>
              </a:rPr>
              <a:t>toutes les caisses</a:t>
            </a:r>
            <a:r>
              <a:rPr lang="fr-CH" dirty="0"/>
              <a:t> doivent être justifiées par des pièces (factures et formulaires originaux). Ces justificatifs</a:t>
            </a:r>
            <a:r>
              <a:rPr lang="fr-CH" dirty="0">
                <a:solidFill>
                  <a:srgbClr val="92D050"/>
                </a:solidFill>
              </a:rPr>
              <a:t> </a:t>
            </a:r>
            <a:r>
              <a:rPr lang="fr-CH" dirty="0"/>
              <a:t>doivent comporter toutes les indications nécessaires à la révision, notamment le lieu et la date, le fournisseur, la nature ou le genre de marchandise, le contenu, la justification, la destination et l’emploi de la marchandise ; une comptabilité sommaire n’est pas admise.</a:t>
            </a:r>
          </a:p>
          <a:p>
            <a:endParaRPr lang="fr-CH" dirty="0"/>
          </a:p>
          <a:p>
            <a:pPr algn="ctr"/>
            <a:r>
              <a:rPr lang="fr-CH" b="1" dirty="0"/>
              <a:t>facture détaillée</a:t>
            </a:r>
          </a:p>
          <a:p>
            <a:pPr algn="ctr"/>
            <a:r>
              <a:rPr lang="fr-CH" b="1" dirty="0"/>
              <a:t>+</a:t>
            </a:r>
          </a:p>
          <a:p>
            <a:pPr algn="ctr"/>
            <a:r>
              <a:rPr lang="fr-CH" b="1" dirty="0"/>
              <a:t>étiquette comptable</a:t>
            </a:r>
          </a:p>
          <a:p>
            <a:pPr algn="ctr"/>
            <a:r>
              <a:rPr lang="fr-CH" b="1" dirty="0"/>
              <a:t>=</a:t>
            </a:r>
          </a:p>
          <a:p>
            <a:pPr algn="ctr"/>
            <a:r>
              <a:rPr lang="fr-CH" b="1" dirty="0"/>
              <a:t>pièce comptable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RA 1202.2, base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2342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296000" y="288000"/>
            <a:ext cx="7848000" cy="881062"/>
          </a:xfrm>
        </p:spPr>
        <p:txBody>
          <a:bodyPr/>
          <a:lstStyle/>
          <a:p>
            <a:r>
              <a:rPr lang="fr-CH" dirty="0">
                <a:solidFill>
                  <a:schemeClr val="tx1"/>
                </a:solidFill>
              </a:rPr>
              <a:t>Impression du livre de caisse</a:t>
            </a:r>
            <a:br>
              <a:rPr lang="fr-CH" dirty="0"/>
            </a:br>
            <a:r>
              <a:rPr lang="fr-CH" sz="2400" dirty="0" err="1"/>
              <a:t>Reporting</a:t>
            </a:r>
            <a:r>
              <a:rPr lang="fr-CH" sz="2400" dirty="0"/>
              <a:t>/Extrait de compte/1002 Caisse de cantine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6000" y="1268760"/>
            <a:ext cx="4328663" cy="414963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2502" y="2276872"/>
            <a:ext cx="5624322" cy="3533051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129992" y="5348258"/>
            <a:ext cx="90332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Pour contrôle du solde de caisse</a:t>
            </a:r>
            <a:endParaRPr lang="fr-CH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1111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115616" y="288000"/>
            <a:ext cx="8028384" cy="881062"/>
          </a:xfrm>
        </p:spPr>
        <p:txBody>
          <a:bodyPr/>
          <a:lstStyle/>
          <a:p>
            <a:r>
              <a:rPr lang="fr-CH" sz="2400" dirty="0"/>
              <a:t>Impression des recettes et des dépenses</a:t>
            </a:r>
            <a:br>
              <a:rPr lang="fr-CH" sz="2400" dirty="0"/>
            </a:br>
            <a:r>
              <a:rPr lang="fr-CH" sz="2400" dirty="0" err="1"/>
              <a:t>Reporting</a:t>
            </a:r>
            <a:r>
              <a:rPr lang="fr-CH" sz="2400" dirty="0"/>
              <a:t>/Extrait de compte/4107 Cantine de la troupe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6000" y="1268760"/>
            <a:ext cx="4328663" cy="414963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2502" y="2276872"/>
            <a:ext cx="5624322" cy="3533051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283878" y="5348258"/>
            <a:ext cx="8725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Pour contrôle du bénéfice</a:t>
            </a:r>
            <a:endParaRPr lang="fr-CH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7292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Remboursement du solde de caisse</a:t>
            </a: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1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dirty="0"/>
              <a:t>Le solde de caisse doit être versé sur le compte postal à la fin du service.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dirty="0"/>
              <a:t>Comptabilisation par le </a:t>
            </a:r>
            <a:r>
              <a:rPr lang="fr-CH" altLang="de-DE" dirty="0" err="1"/>
              <a:t>CdF</a:t>
            </a:r>
            <a:r>
              <a:rPr lang="fr-CH" altLang="de-DE" dirty="0"/>
              <a:t> 301.</a:t>
            </a:r>
            <a:endParaRPr lang="de-CH" alt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dirty="0"/>
              <a:t>À la fin du service, le solde de la caisse de cantine doit être nul.</a:t>
            </a:r>
          </a:p>
          <a:p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1537" y="3429000"/>
            <a:ext cx="5876925" cy="18192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87978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Bénéfice de la caisse de cantine</a:t>
            </a:r>
          </a:p>
        </p:txBody>
      </p:sp>
      <p:sp>
        <p:nvSpPr>
          <p:cNvPr id="3" name="Espace réservé du contenu 1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sz="2400" dirty="0"/>
              <a:t>Les bénéfices peuvent être affectés à des activités favorisant l’esprit de corps (p. ex. soirée de la </a:t>
            </a:r>
            <a:r>
              <a:rPr lang="fr-CH" altLang="de-DE" sz="2400" dirty="0" err="1"/>
              <a:t>cp</a:t>
            </a:r>
            <a:r>
              <a:rPr lang="fr-CH" altLang="de-DE" sz="2400" dirty="0"/>
              <a:t>).</a:t>
            </a:r>
            <a:endParaRPr lang="de-CH" alt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dirty="0"/>
              <a:t>Des quittances doivent également exister pour ces dépenses.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dirty="0"/>
              <a:t>Comptabilisation par le </a:t>
            </a:r>
            <a:r>
              <a:rPr lang="fr-CH" altLang="de-DE" dirty="0" err="1"/>
              <a:t>CdF</a:t>
            </a:r>
            <a:r>
              <a:rPr lang="fr-CH" altLang="de-DE" dirty="0"/>
              <a:t> 302.</a:t>
            </a:r>
            <a:endParaRPr lang="de-CH" altLang="de-DE" dirty="0"/>
          </a:p>
          <a:p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1537" y="3429000"/>
            <a:ext cx="5876925" cy="2009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71453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Dissolution de la caisse de cantine</a:t>
            </a:r>
          </a:p>
        </p:txBody>
      </p:sp>
      <p:sp>
        <p:nvSpPr>
          <p:cNvPr id="3" name="Espace réservé du contenu 1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dirty="0"/>
              <a:t>Le bénéfice résiduel après les dépenses pour favoriser l’esprit de corps doit être affecté au crédit </a:t>
            </a:r>
            <a:r>
              <a:rPr lang="fr-CH" altLang="de-DE" dirty="0" err="1"/>
              <a:t>subs</a:t>
            </a:r>
            <a:r>
              <a:rPr lang="fr-CH" altLang="de-DE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dirty="0"/>
              <a:t>Comptabilisation par le </a:t>
            </a:r>
            <a:r>
              <a:rPr lang="fr-CH" altLang="de-DE" dirty="0" err="1"/>
              <a:t>CdF</a:t>
            </a:r>
            <a:r>
              <a:rPr lang="fr-CH" altLang="de-DE" dirty="0"/>
              <a:t> 304</a:t>
            </a:r>
            <a:r>
              <a:rPr lang="de-CH" altLang="de-DE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dirty="0"/>
              <a:t>Le solde du compte cantine de troupe (compte 4107) doit être nul après cette opération comptable !</a:t>
            </a:r>
          </a:p>
          <a:p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2012" y="3501008"/>
            <a:ext cx="5895975" cy="20383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86457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Possibilité d’utiliser </a:t>
            </a:r>
            <a:r>
              <a:rPr lang="fr-CH" dirty="0" err="1"/>
              <a:t>Twint</a:t>
            </a:r>
            <a:endParaRPr lang="fr-CH" dirty="0"/>
          </a:p>
        </p:txBody>
      </p:sp>
      <p:sp>
        <p:nvSpPr>
          <p:cNvPr id="3" name="Espace réservé du contenu 1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Des articles appartenant à la cantine peuvent aussi être vendus au moyen de </a:t>
            </a:r>
            <a:r>
              <a:rPr lang="fr-CH" dirty="0" err="1"/>
              <a:t>Twint</a:t>
            </a:r>
            <a:r>
              <a:rPr lang="fr-CH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Pour pouvoir utiliser ce système, il faut ouvrir un compte commercial auprès de </a:t>
            </a:r>
            <a:r>
              <a:rPr lang="fr-CH" dirty="0" err="1"/>
              <a:t>Twint</a:t>
            </a:r>
            <a:r>
              <a:rPr lang="fr-CH" dirty="0"/>
              <a:t> sur le compte postal militaire.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Les codes QR imprimés peuvent être utilisés auprès du point de vente</a:t>
            </a:r>
            <a:r>
              <a:rPr lang="de-CH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ATTENTION : la validation du compte de la part de </a:t>
            </a:r>
            <a:r>
              <a:rPr lang="fr-CH" b="1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Twint</a:t>
            </a:r>
            <a:r>
              <a:rPr lang="fr-CH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peut prendre jusqu'à 5 jours ouvrables pour l'armée. Les versements n'arriveront sur le compte postal qu'après ce délai !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1026" name="Picture 2" descr="TWINT - Mobile Payment - Sparkasse App - Sparkasse | Bank Sparkasse Schwyz  A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453" y="4725144"/>
            <a:ext cx="3200565" cy="121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47267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9">
            <a:extLst>
              <a:ext uri="{FF2B5EF4-FFF2-40B4-BE49-F238E27FC236}">
                <a16:creationId xmlns:a16="http://schemas.microsoft.com/office/drawing/2014/main" id="{77903426-CDF6-9941-FB3B-FDE73877630E}"/>
              </a:ext>
            </a:extLst>
          </p:cNvPr>
          <p:cNvSpPr txBox="1">
            <a:spLocks/>
          </p:cNvSpPr>
          <p:nvPr/>
        </p:nvSpPr>
        <p:spPr>
          <a:xfrm>
            <a:off x="442864" y="2121737"/>
            <a:ext cx="2027417" cy="488929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81000" tIns="13500" rIns="81000" bIns="13500" rtlCol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GB" sz="1500" dirty="0">
                <a:solidFill>
                  <a:prstClr val="white"/>
                </a:solidFill>
                <a:latin typeface="Roboto"/>
              </a:rPr>
              <a:t>1. </a:t>
            </a:r>
            <a:r>
              <a:rPr lang="fr-CH" sz="1500" dirty="0">
                <a:solidFill>
                  <a:prstClr val="white"/>
                </a:solidFill>
                <a:latin typeface="Roboto"/>
              </a:rPr>
              <a:t>Ouverture du compte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301F37-8FCF-1347-A587-33C924732F63}"/>
              </a:ext>
            </a:extLst>
          </p:cNvPr>
          <p:cNvSpPr txBox="1"/>
          <p:nvPr/>
        </p:nvSpPr>
        <p:spPr>
          <a:xfrm>
            <a:off x="376345" y="2676895"/>
            <a:ext cx="2366855" cy="2010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Au moyen du lien ci-après, enregistrez-vous comme client commercial </a:t>
            </a:r>
            <a:r>
              <a:rPr lang="fr-CH" sz="900" dirty="0" err="1">
                <a:solidFill>
                  <a:prstClr val="black"/>
                </a:solidFill>
                <a:latin typeface="Roboto"/>
              </a:rPr>
              <a:t>TWINT</a:t>
            </a:r>
            <a:r>
              <a:rPr lang="fr-CH" sz="900" dirty="0">
                <a:solidFill>
                  <a:prstClr val="black"/>
                </a:solidFill>
                <a:latin typeface="Roboto"/>
              </a:rPr>
              <a:t> et choisissez « Corporation de droit public (administration) » comme type d’entreprise.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de-CH" sz="900" dirty="0" err="1">
                <a:solidFill>
                  <a:srgbClr val="4F52B2"/>
                </a:solidFill>
                <a:latin typeface="Roboto"/>
                <a:hlinkClick r:id="rId3" tooltip="https://portal.twint.ch/partner/gui/register/without-trade-register?referrer=Schweizer%20Armee"/>
              </a:rPr>
              <a:t>TWINT</a:t>
            </a:r>
            <a:r>
              <a:rPr lang="de-CH" sz="900" dirty="0">
                <a:solidFill>
                  <a:srgbClr val="4F52B2"/>
                </a:solidFill>
                <a:latin typeface="Roboto"/>
                <a:hlinkClick r:id="rId3" tooltip="https://portal.twint.ch/partner/gui/register/without-trade-register?referrer=Schweizer%20Armee"/>
              </a:rPr>
              <a:t> Portal - Schweizer Armee</a:t>
            </a:r>
            <a:endParaRPr lang="de-CH" sz="900" dirty="0">
              <a:solidFill>
                <a:srgbClr val="4F52B2"/>
              </a:solidFill>
              <a:latin typeface="Roboto"/>
            </a:endParaRP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endParaRPr lang="de-CH" sz="900" dirty="0">
              <a:solidFill>
                <a:srgbClr val="4F52B2"/>
              </a:solidFill>
              <a:latin typeface="Roboto"/>
            </a:endParaRP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Sous Nom de l’entreprise, vous pouvez écrire le nom de l’école ou celui du corps de troupe.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Le champ « E-mail ou code » peut être laissé vide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.</a:t>
            </a:r>
          </a:p>
        </p:txBody>
      </p:sp>
      <p:sp>
        <p:nvSpPr>
          <p:cNvPr id="2" name="Rechteck 1"/>
          <p:cNvSpPr/>
          <p:nvPr/>
        </p:nvSpPr>
        <p:spPr>
          <a:xfrm>
            <a:off x="2121358" y="281424"/>
            <a:ext cx="503214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de-DE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67302F1-D500-43ED-AE67-5CBF57B63B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3644" y="1340768"/>
            <a:ext cx="4734157" cy="4640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45">
            <a:extLst>
              <a:ext uri="{FF2B5EF4-FFF2-40B4-BE49-F238E27FC236}">
                <a16:creationId xmlns:a16="http://schemas.microsoft.com/office/drawing/2014/main" id="{215297E8-079B-4A70-AE05-9F5500B2FE9E}"/>
              </a:ext>
            </a:extLst>
          </p:cNvPr>
          <p:cNvSpPr/>
          <p:nvPr/>
        </p:nvSpPr>
        <p:spPr>
          <a:xfrm>
            <a:off x="5740722" y="2755864"/>
            <a:ext cx="2215654" cy="2113296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969393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6301F37-8FCF-1347-A587-33C924732F63}"/>
              </a:ext>
            </a:extLst>
          </p:cNvPr>
          <p:cNvSpPr txBox="1"/>
          <p:nvPr/>
        </p:nvSpPr>
        <p:spPr>
          <a:xfrm>
            <a:off x="376345" y="2676895"/>
            <a:ext cx="23668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Veuillez saisir vos données d'utilisateur et de connexion et accepter le contrat de paiement et les conditions générales.</a:t>
            </a:r>
            <a:endParaRPr lang="de-CH" sz="9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5456E0E-FDE9-4C0A-A905-1255A6147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258" y="1646801"/>
            <a:ext cx="3976678" cy="3861048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2217540" y="281424"/>
            <a:ext cx="581084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de-DE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Abgerundetes Rechteck 145">
            <a:extLst>
              <a:ext uri="{FF2B5EF4-FFF2-40B4-BE49-F238E27FC236}">
                <a16:creationId xmlns:a16="http://schemas.microsoft.com/office/drawing/2014/main" id="{3FC1D726-4AA7-4FA6-8811-CFC800A12A4C}"/>
              </a:ext>
            </a:extLst>
          </p:cNvPr>
          <p:cNvSpPr/>
          <p:nvPr/>
        </p:nvSpPr>
        <p:spPr>
          <a:xfrm>
            <a:off x="5292080" y="1646801"/>
            <a:ext cx="2132856" cy="2646295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  <p:sp>
        <p:nvSpPr>
          <p:cNvPr id="14" name="Abgerundetes Rechteck 145">
            <a:extLst>
              <a:ext uri="{FF2B5EF4-FFF2-40B4-BE49-F238E27FC236}">
                <a16:creationId xmlns:a16="http://schemas.microsoft.com/office/drawing/2014/main" id="{3D656B6F-F00B-477D-82F1-86B2A85C790A}"/>
              </a:ext>
            </a:extLst>
          </p:cNvPr>
          <p:cNvSpPr/>
          <p:nvPr/>
        </p:nvSpPr>
        <p:spPr>
          <a:xfrm>
            <a:off x="4446420" y="4340982"/>
            <a:ext cx="251159" cy="1202690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36577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9">
            <a:extLst>
              <a:ext uri="{FF2B5EF4-FFF2-40B4-BE49-F238E27FC236}">
                <a16:creationId xmlns:a16="http://schemas.microsoft.com/office/drawing/2014/main" id="{CA7FF8B8-029A-3C58-39AD-4DB663F44875}"/>
              </a:ext>
            </a:extLst>
          </p:cNvPr>
          <p:cNvSpPr txBox="1">
            <a:spLocks/>
          </p:cNvSpPr>
          <p:nvPr/>
        </p:nvSpPr>
        <p:spPr>
          <a:xfrm>
            <a:off x="360156" y="2655407"/>
            <a:ext cx="2041412" cy="488929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81000" tIns="13500" rIns="81000" bIns="13500" rtlCol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GB" sz="1500" dirty="0">
                <a:solidFill>
                  <a:prstClr val="white"/>
                </a:solidFill>
                <a:latin typeface="Roboto"/>
              </a:rPr>
              <a:t>2</a:t>
            </a:r>
            <a:r>
              <a:rPr lang="en-GB" sz="1500" dirty="0">
                <a:latin typeface="Roboto"/>
              </a:rPr>
              <a:t>. </a:t>
            </a:r>
            <a:r>
              <a:rPr lang="fr-CH" sz="1500" dirty="0">
                <a:latin typeface="Roboto"/>
              </a:rPr>
              <a:t>Créer </a:t>
            </a:r>
            <a:r>
              <a:rPr lang="fr-CH" sz="1500" dirty="0">
                <a:solidFill>
                  <a:prstClr val="white"/>
                </a:solidFill>
                <a:latin typeface="Roboto"/>
              </a:rPr>
              <a:t>des codes QR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80D4D6-E532-FDB5-1BDD-CB4EABE191BD}"/>
              </a:ext>
            </a:extLst>
          </p:cNvPr>
          <p:cNvSpPr txBox="1"/>
          <p:nvPr/>
        </p:nvSpPr>
        <p:spPr>
          <a:xfrm>
            <a:off x="297174" y="3192893"/>
            <a:ext cx="2277493" cy="1125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Dans le menu Démarrer du portail </a:t>
            </a:r>
            <a:r>
              <a:rPr lang="fr-CH" sz="900" dirty="0" err="1">
                <a:solidFill>
                  <a:prstClr val="black"/>
                </a:solidFill>
                <a:latin typeface="Roboto"/>
              </a:rPr>
              <a:t>TWINT</a:t>
            </a:r>
            <a:r>
              <a:rPr lang="fr-CH" sz="900" dirty="0">
                <a:solidFill>
                  <a:prstClr val="black"/>
                </a:solidFill>
                <a:latin typeface="Roboto"/>
              </a:rPr>
              <a:t>, sélectionnez l’option qui permet de commander des autocollants.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Un code QR peut </a:t>
            </a:r>
            <a:r>
              <a:rPr lang="fr-CH" sz="900" dirty="0">
                <a:latin typeface="Roboto"/>
              </a:rPr>
              <a:t>être créé </a:t>
            </a:r>
            <a:r>
              <a:rPr lang="fr-CH" sz="900" dirty="0">
                <a:solidFill>
                  <a:prstClr val="black"/>
                </a:solidFill>
                <a:latin typeface="Roboto"/>
              </a:rPr>
              <a:t>par cantine. Pour chaque code QR et chaque jour, les recettes sont versées dans les deux jour</a:t>
            </a:r>
            <a:r>
              <a:rPr lang="fr-CH" sz="900" dirty="0">
                <a:latin typeface="Roboto"/>
              </a:rPr>
              <a:t>s</a:t>
            </a:r>
            <a:r>
              <a:rPr lang="fr-CH" sz="900" dirty="0">
                <a:solidFill>
                  <a:prstClr val="black"/>
                </a:solidFill>
                <a:latin typeface="Roboto"/>
              </a:rPr>
              <a:t> ouvrables qui suivent.</a:t>
            </a:r>
          </a:p>
        </p:txBody>
      </p:sp>
      <p:sp>
        <p:nvSpPr>
          <p:cNvPr id="6" name="Rechteck 5"/>
          <p:cNvSpPr/>
          <p:nvPr/>
        </p:nvSpPr>
        <p:spPr>
          <a:xfrm>
            <a:off x="2121358" y="281424"/>
            <a:ext cx="503214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D61DC91-97F1-4B5B-949A-CA6DAD69A9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138"/>
          <a:stretch/>
        </p:blipFill>
        <p:spPr>
          <a:xfrm>
            <a:off x="2637748" y="1844824"/>
            <a:ext cx="5928018" cy="3254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145">
            <a:extLst>
              <a:ext uri="{FF2B5EF4-FFF2-40B4-BE49-F238E27FC236}">
                <a16:creationId xmlns:a16="http://schemas.microsoft.com/office/drawing/2014/main" id="{2C87295B-2DA4-4B04-8895-4A40DA3937CF}"/>
              </a:ext>
            </a:extLst>
          </p:cNvPr>
          <p:cNvSpPr/>
          <p:nvPr/>
        </p:nvSpPr>
        <p:spPr>
          <a:xfrm>
            <a:off x="5594941" y="3573195"/>
            <a:ext cx="921275" cy="287853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415914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1833F4E-F018-4579-81EF-B5B7C46F8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5909" y="1844824"/>
            <a:ext cx="4289343" cy="339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044CD08A-80E3-B470-7BF0-8E9E30EC7286}"/>
              </a:ext>
            </a:extLst>
          </p:cNvPr>
          <p:cNvSpPr txBox="1"/>
          <p:nvPr/>
        </p:nvSpPr>
        <p:spPr>
          <a:xfrm>
            <a:off x="438345" y="3255875"/>
            <a:ext cx="2277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Choisissez le code QR de base. </a:t>
            </a:r>
          </a:p>
          <a:p>
            <a:endParaRPr lang="de-CH" sz="900" dirty="0"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CH" sz="9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Vous n'avez pas besoin des données supplémentaires et vous évitez les frais supplémentaires de 0,30 CHF par transaction.</a:t>
            </a:r>
            <a:endParaRPr lang="de-CH" sz="9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121360" y="281424"/>
            <a:ext cx="503214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Abgerundetes Rechteck 145">
            <a:extLst>
              <a:ext uri="{FF2B5EF4-FFF2-40B4-BE49-F238E27FC236}">
                <a16:creationId xmlns:a16="http://schemas.microsoft.com/office/drawing/2014/main" id="{7CEF273A-DA1A-432B-93A0-D96C1E442C48}"/>
              </a:ext>
            </a:extLst>
          </p:cNvPr>
          <p:cNvSpPr/>
          <p:nvPr/>
        </p:nvSpPr>
        <p:spPr>
          <a:xfrm>
            <a:off x="3677511" y="4797152"/>
            <a:ext cx="1758585" cy="298853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CAEC55B-9090-4033-9513-B3E68EECEEFE}"/>
              </a:ext>
            </a:extLst>
          </p:cNvPr>
          <p:cNvCxnSpPr/>
          <p:nvPr/>
        </p:nvCxnSpPr>
        <p:spPr>
          <a:xfrm>
            <a:off x="5652120" y="2276872"/>
            <a:ext cx="2016224" cy="28191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98F384A0-7761-4E7D-ADB9-E53684E04B7B}"/>
              </a:ext>
            </a:extLst>
          </p:cNvPr>
          <p:cNvCxnSpPr>
            <a:cxnSpLocks/>
          </p:cNvCxnSpPr>
          <p:nvPr/>
        </p:nvCxnSpPr>
        <p:spPr>
          <a:xfrm flipH="1">
            <a:off x="5726423" y="2226643"/>
            <a:ext cx="1948829" cy="29305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42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Chaque dépense et chaque recette doivent être</a:t>
            </a:r>
            <a:r>
              <a:rPr lang="fr-CH" dirty="0">
                <a:solidFill>
                  <a:srgbClr val="92D050"/>
                </a:solidFill>
              </a:rPr>
              <a:t> </a:t>
            </a:r>
            <a:r>
              <a:rPr lang="fr-CH" dirty="0"/>
              <a:t>comptabilisées.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La caisse de service et la caisse de cantine sont gérées par </a:t>
            </a:r>
            <a:r>
              <a:rPr lang="fr-CH" dirty="0" err="1"/>
              <a:t>CdF</a:t>
            </a:r>
            <a:r>
              <a:rPr lang="fr-CH" dirty="0"/>
              <a:t> ; la caisse perte de matériel et la caisse de dépôt sont gérées par le sous-menu « Livre de caisse ».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Une quittance (</a:t>
            </a:r>
            <a:r>
              <a:rPr lang="fr-CH" dirty="0" err="1"/>
              <a:t>form</a:t>
            </a:r>
            <a:r>
              <a:rPr lang="fr-CH" dirty="0"/>
              <a:t> 17.031, 28.019, Factures A4) est établie pour chaque dépense et chaque recette.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Pour éviter toute confusion, l’argent liquide doit être conservé séparément.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Caisses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86760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116">
            <a:extLst>
              <a:ext uri="{FF2B5EF4-FFF2-40B4-BE49-F238E27FC236}">
                <a16:creationId xmlns:a16="http://schemas.microsoft.com/office/drawing/2014/main" id="{044CD08A-80E3-B470-7BF0-8E9E30EC7286}"/>
              </a:ext>
            </a:extLst>
          </p:cNvPr>
          <p:cNvSpPr txBox="1"/>
          <p:nvPr/>
        </p:nvSpPr>
        <p:spPr>
          <a:xfrm>
            <a:off x="438345" y="3255875"/>
            <a:ext cx="2277493" cy="1318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Insérez les données de base qui concernent votre emplacement.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Catégorie : Services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Sous-catégorie : Prestations professionnelles (pas payées ailleurs)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Le nom du commerce est celui de l’unité.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endParaRPr lang="de-CH" sz="900" dirty="0">
              <a:solidFill>
                <a:prstClr val="black"/>
              </a:solidFill>
              <a:latin typeface="Roboto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121358" y="281424"/>
            <a:ext cx="503214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35B6D34-EC56-4983-A007-4A3B6D84D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1553995"/>
            <a:ext cx="6252984" cy="3750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145">
            <a:extLst>
              <a:ext uri="{FF2B5EF4-FFF2-40B4-BE49-F238E27FC236}">
                <a16:creationId xmlns:a16="http://schemas.microsoft.com/office/drawing/2014/main" id="{82AD02C0-A98B-4B52-BA08-CB4EFF04BBEE}"/>
              </a:ext>
            </a:extLst>
          </p:cNvPr>
          <p:cNvSpPr/>
          <p:nvPr/>
        </p:nvSpPr>
        <p:spPr>
          <a:xfrm>
            <a:off x="7047176" y="2708920"/>
            <a:ext cx="1837072" cy="1714367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4479757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116">
            <a:extLst>
              <a:ext uri="{FF2B5EF4-FFF2-40B4-BE49-F238E27FC236}">
                <a16:creationId xmlns:a16="http://schemas.microsoft.com/office/drawing/2014/main" id="{044CD08A-80E3-B470-7BF0-8E9E30EC7286}"/>
              </a:ext>
            </a:extLst>
          </p:cNvPr>
          <p:cNvSpPr txBox="1"/>
          <p:nvPr/>
        </p:nvSpPr>
        <p:spPr>
          <a:xfrm>
            <a:off x="438345" y="3255875"/>
            <a:ext cx="2277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Le fichier attaché doit être utilisé pour le logo.</a:t>
            </a: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/>
        </p:nvGraphicFramePr>
        <p:xfrm>
          <a:off x="746522" y="3893344"/>
          <a:ext cx="1219200" cy="410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Objekt-Manager-Shellobjekt" showAsIcon="1" r:id="rId4" imgW="1625040" imgH="547920" progId="Package">
                  <p:embed/>
                </p:oleObj>
              </mc:Choice>
              <mc:Fallback>
                <p:oleObj name="Objekt-Manager-Shellobjekt" showAsIcon="1" r:id="rId4" imgW="1625040" imgH="547920" progId="Package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6522" y="3893344"/>
                        <a:ext cx="1219200" cy="4107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2217539" y="281424"/>
            <a:ext cx="48397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FR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F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BBC8E10-CD32-44C2-889F-8602D6964F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9379" y="1628800"/>
            <a:ext cx="6252984" cy="3750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145">
            <a:extLst>
              <a:ext uri="{FF2B5EF4-FFF2-40B4-BE49-F238E27FC236}">
                <a16:creationId xmlns:a16="http://schemas.microsoft.com/office/drawing/2014/main" id="{47DEC921-E004-424F-9F58-588FA957EDF1}"/>
              </a:ext>
            </a:extLst>
          </p:cNvPr>
          <p:cNvSpPr/>
          <p:nvPr/>
        </p:nvSpPr>
        <p:spPr>
          <a:xfrm>
            <a:off x="7222728" y="4596430"/>
            <a:ext cx="782827" cy="638364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460186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1D53865-A294-48F4-7231-1E04C7DA4AF8}"/>
              </a:ext>
            </a:extLst>
          </p:cNvPr>
          <p:cNvSpPr txBox="1"/>
          <p:nvPr/>
        </p:nvSpPr>
        <p:spPr>
          <a:xfrm>
            <a:off x="302034" y="3072883"/>
            <a:ext cx="19940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Ajoutez le compte de comptabilité de troupe correspondant au compte </a:t>
            </a:r>
            <a:r>
              <a:rPr lang="fr-CH" sz="900" dirty="0" err="1">
                <a:solidFill>
                  <a:prstClr val="black"/>
                </a:solidFill>
                <a:latin typeface="Roboto"/>
              </a:rPr>
              <a:t>Twint</a:t>
            </a:r>
            <a:r>
              <a:rPr lang="fr-CH" sz="900" dirty="0">
                <a:solidFill>
                  <a:prstClr val="black"/>
                </a:solidFill>
                <a:latin typeface="Roboto"/>
              </a:rPr>
              <a:t>.</a:t>
            </a:r>
          </a:p>
        </p:txBody>
      </p:sp>
      <p:sp>
        <p:nvSpPr>
          <p:cNvPr id="11" name="Rechteck 10"/>
          <p:cNvSpPr/>
          <p:nvPr/>
        </p:nvSpPr>
        <p:spPr>
          <a:xfrm>
            <a:off x="2217538" y="281424"/>
            <a:ext cx="483978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047A23D-5287-4F01-8D88-54CD964CC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1556792"/>
            <a:ext cx="4750753" cy="4438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Abgerundetes Rechteck 145">
            <a:extLst>
              <a:ext uri="{FF2B5EF4-FFF2-40B4-BE49-F238E27FC236}">
                <a16:creationId xmlns:a16="http://schemas.microsoft.com/office/drawing/2014/main" id="{E4A00076-845E-4C52-9318-2D1392E72702}"/>
              </a:ext>
            </a:extLst>
          </p:cNvPr>
          <p:cNvSpPr/>
          <p:nvPr/>
        </p:nvSpPr>
        <p:spPr>
          <a:xfrm>
            <a:off x="4393211" y="5465409"/>
            <a:ext cx="682846" cy="411863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956498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1D53865-A294-48F4-7231-1E04C7DA4AF8}"/>
              </a:ext>
            </a:extLst>
          </p:cNvPr>
          <p:cNvSpPr txBox="1"/>
          <p:nvPr/>
        </p:nvSpPr>
        <p:spPr>
          <a:xfrm>
            <a:off x="302034" y="3072883"/>
            <a:ext cx="1994026" cy="1872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Titulaire du compte : 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b="1" dirty="0">
                <a:solidFill>
                  <a:srgbClr val="FF0000"/>
                </a:solidFill>
                <a:latin typeface="Roboto"/>
              </a:rPr>
              <a:t>comptabilité de la troupe xxx</a:t>
            </a:r>
            <a:r>
              <a:rPr lang="fr-CH" sz="900" dirty="0">
                <a:solidFill>
                  <a:prstClr val="black"/>
                </a:solidFill>
                <a:latin typeface="Roboto"/>
              </a:rPr>
              <a:t>*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*Le numéro qui comporte jusqu’à trois chiffres et qui figure sur la </a:t>
            </a:r>
            <a:r>
              <a:rPr lang="fr-CH" sz="900" dirty="0" err="1">
                <a:solidFill>
                  <a:prstClr val="black"/>
                </a:solidFill>
                <a:latin typeface="Roboto"/>
              </a:rPr>
              <a:t>Postcard</a:t>
            </a:r>
            <a:r>
              <a:rPr lang="fr-CH" sz="900" dirty="0">
                <a:solidFill>
                  <a:prstClr val="black"/>
                </a:solidFill>
                <a:latin typeface="Roboto"/>
              </a:rPr>
              <a:t>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IBAN : IBAN de votre compte militaire. Vous trouvez le numéro sur votre </a:t>
            </a:r>
            <a:r>
              <a:rPr lang="fr-CH" sz="900" dirty="0" err="1">
                <a:solidFill>
                  <a:prstClr val="black"/>
                </a:solidFill>
                <a:latin typeface="Roboto"/>
              </a:rPr>
              <a:t>Postcard</a:t>
            </a:r>
            <a:r>
              <a:rPr lang="fr-CH" sz="900" dirty="0">
                <a:solidFill>
                  <a:prstClr val="black"/>
                </a:solidFill>
                <a:latin typeface="Roboto"/>
              </a:rPr>
              <a:t>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Relevé de compte : il </a:t>
            </a:r>
            <a:r>
              <a:rPr lang="fr-CH" sz="900" dirty="0">
                <a:latin typeface="Roboto"/>
              </a:rPr>
              <a:t>faut définir </a:t>
            </a:r>
            <a:r>
              <a:rPr lang="fr-CH" sz="900" dirty="0">
                <a:solidFill>
                  <a:prstClr val="black"/>
                </a:solidFill>
                <a:latin typeface="Roboto"/>
              </a:rPr>
              <a:t>le relevé de votre compte militaire dans e-finance.</a:t>
            </a:r>
          </a:p>
        </p:txBody>
      </p:sp>
      <p:sp>
        <p:nvSpPr>
          <p:cNvPr id="13" name="Rechteck 12"/>
          <p:cNvSpPr/>
          <p:nvPr/>
        </p:nvSpPr>
        <p:spPr>
          <a:xfrm>
            <a:off x="2217538" y="281424"/>
            <a:ext cx="48397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2904AF6-975D-405F-B623-6F1656B77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7481" y="1700808"/>
            <a:ext cx="4919800" cy="3732262"/>
          </a:xfrm>
          <a:prstGeom prst="rect">
            <a:avLst/>
          </a:prstGeom>
        </p:spPr>
      </p:pic>
      <p:sp>
        <p:nvSpPr>
          <p:cNvPr id="8" name="Abgerundetes Rechteck 145">
            <a:extLst>
              <a:ext uri="{FF2B5EF4-FFF2-40B4-BE49-F238E27FC236}">
                <a16:creationId xmlns:a16="http://schemas.microsoft.com/office/drawing/2014/main" id="{6C60C8C2-6B87-4A80-8FB9-EEBE5464B306}"/>
              </a:ext>
            </a:extLst>
          </p:cNvPr>
          <p:cNvSpPr/>
          <p:nvPr/>
        </p:nvSpPr>
        <p:spPr>
          <a:xfrm>
            <a:off x="4716016" y="2636912"/>
            <a:ext cx="2304256" cy="648072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  <p:sp>
        <p:nvSpPr>
          <p:cNvPr id="9" name="Abgerundetes Rechteck 145">
            <a:extLst>
              <a:ext uri="{FF2B5EF4-FFF2-40B4-BE49-F238E27FC236}">
                <a16:creationId xmlns:a16="http://schemas.microsoft.com/office/drawing/2014/main" id="{3E3F271B-1BEE-428D-A6E8-3A4B0534166C}"/>
              </a:ext>
            </a:extLst>
          </p:cNvPr>
          <p:cNvSpPr/>
          <p:nvPr/>
        </p:nvSpPr>
        <p:spPr>
          <a:xfrm>
            <a:off x="4717200" y="3861048"/>
            <a:ext cx="1008112" cy="720080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535546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4BC7A716-9A3A-6F5E-65C6-CDEF1F68A795}"/>
              </a:ext>
            </a:extLst>
          </p:cNvPr>
          <p:cNvSpPr txBox="1"/>
          <p:nvPr/>
        </p:nvSpPr>
        <p:spPr>
          <a:xfrm>
            <a:off x="420445" y="2413338"/>
            <a:ext cx="3066086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Sélectionnez la variante Commandez l’autocollant avec code QR qui permet d’insérer librement le montant.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endParaRPr lang="de-CH" sz="900" dirty="0">
              <a:solidFill>
                <a:prstClr val="black"/>
              </a:solidFill>
              <a:latin typeface="Roboto"/>
            </a:endParaRP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Le cas échéant, on peut sélectionner Envoi de l’autocollant par voie postale ; autre possibilité, les autocollants peuvent être téléchargés.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endParaRPr lang="fr-CH" sz="900" dirty="0">
              <a:solidFill>
                <a:prstClr val="black"/>
              </a:solidFill>
              <a:latin typeface="Roboto"/>
            </a:endParaRP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Un courriel de confirmation peut être envoyé par e-mail et</a:t>
            </a:r>
            <a:r>
              <a:rPr lang="fr-CH" sz="900" dirty="0">
                <a:latin typeface="Roboto"/>
              </a:rPr>
              <a:t>/ou </a:t>
            </a:r>
            <a:r>
              <a:rPr lang="fr-CH" sz="900" dirty="0">
                <a:solidFill>
                  <a:prstClr val="black"/>
                </a:solidFill>
                <a:latin typeface="Roboto"/>
              </a:rPr>
              <a:t>sous forme de SMS.</a:t>
            </a:r>
          </a:p>
        </p:txBody>
      </p:sp>
      <p:sp>
        <p:nvSpPr>
          <p:cNvPr id="13" name="Rechteck 12"/>
          <p:cNvSpPr/>
          <p:nvPr/>
        </p:nvSpPr>
        <p:spPr>
          <a:xfrm>
            <a:off x="2217538" y="281424"/>
            <a:ext cx="483978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C44F677-8F26-453E-8C53-9B31861D0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628800"/>
            <a:ext cx="3749874" cy="422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Abgerundetes Rechteck 145">
            <a:extLst>
              <a:ext uri="{FF2B5EF4-FFF2-40B4-BE49-F238E27FC236}">
                <a16:creationId xmlns:a16="http://schemas.microsoft.com/office/drawing/2014/main" id="{6EBAABF6-47AB-4338-902E-2C4BE95C1188}"/>
              </a:ext>
            </a:extLst>
          </p:cNvPr>
          <p:cNvSpPr/>
          <p:nvPr/>
        </p:nvSpPr>
        <p:spPr>
          <a:xfrm>
            <a:off x="6141752" y="2564904"/>
            <a:ext cx="1814623" cy="1008112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  <p:sp>
        <p:nvSpPr>
          <p:cNvPr id="16" name="Abgerundetes Rechteck 145">
            <a:extLst>
              <a:ext uri="{FF2B5EF4-FFF2-40B4-BE49-F238E27FC236}">
                <a16:creationId xmlns:a16="http://schemas.microsoft.com/office/drawing/2014/main" id="{48BA7AFC-4B3B-482E-A967-E661DAA14439}"/>
              </a:ext>
            </a:extLst>
          </p:cNvPr>
          <p:cNvSpPr/>
          <p:nvPr/>
        </p:nvSpPr>
        <p:spPr>
          <a:xfrm>
            <a:off x="6217193" y="4293096"/>
            <a:ext cx="1739182" cy="504056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  <p:sp>
        <p:nvSpPr>
          <p:cNvPr id="17" name="Abgerundetes Rechteck 145">
            <a:extLst>
              <a:ext uri="{FF2B5EF4-FFF2-40B4-BE49-F238E27FC236}">
                <a16:creationId xmlns:a16="http://schemas.microsoft.com/office/drawing/2014/main" id="{FF32BBF2-7326-4339-A0A4-35A068E0B19B}"/>
              </a:ext>
            </a:extLst>
          </p:cNvPr>
          <p:cNvSpPr/>
          <p:nvPr/>
        </p:nvSpPr>
        <p:spPr>
          <a:xfrm>
            <a:off x="5364088" y="4963480"/>
            <a:ext cx="2664296" cy="720080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3165611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08849A3-9173-F990-8457-DF8A5FCD8FA9}"/>
              </a:ext>
            </a:extLst>
          </p:cNvPr>
          <p:cNvSpPr txBox="1"/>
          <p:nvPr/>
        </p:nvSpPr>
        <p:spPr>
          <a:xfrm>
            <a:off x="662201" y="3083985"/>
            <a:ext cx="2988821" cy="433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Vérifiez toutes les données et fermez en cliquant sur 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le bouton qui permet d’enregistrer.</a:t>
            </a:r>
          </a:p>
        </p:txBody>
      </p:sp>
      <p:sp>
        <p:nvSpPr>
          <p:cNvPr id="13" name="Rechteck 12"/>
          <p:cNvSpPr/>
          <p:nvPr/>
        </p:nvSpPr>
        <p:spPr>
          <a:xfrm>
            <a:off x="2217539" y="281424"/>
            <a:ext cx="48397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5E92051-D027-490C-9929-518B8739A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815" y="1484783"/>
            <a:ext cx="3415529" cy="4387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0809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68157650-D6C1-C5ED-9359-277B479FE02D}"/>
              </a:ext>
            </a:extLst>
          </p:cNvPr>
          <p:cNvSpPr txBox="1"/>
          <p:nvPr/>
        </p:nvSpPr>
        <p:spPr>
          <a:xfrm>
            <a:off x="533922" y="3082751"/>
            <a:ext cx="3043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Lorsque vous avez créé les codes QR, vous pouvez les télécharger en sélectionnant les cases correspondantes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.</a:t>
            </a:r>
          </a:p>
        </p:txBody>
      </p:sp>
      <p:sp>
        <p:nvSpPr>
          <p:cNvPr id="8" name="Rechteck 7"/>
          <p:cNvSpPr/>
          <p:nvPr/>
        </p:nvSpPr>
        <p:spPr>
          <a:xfrm>
            <a:off x="2217539" y="281424"/>
            <a:ext cx="48397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366B292-726B-415D-ABD1-E49A82818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291" y="1497558"/>
            <a:ext cx="2985392" cy="4437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Abgerundetes Rechteck 145">
            <a:extLst>
              <a:ext uri="{FF2B5EF4-FFF2-40B4-BE49-F238E27FC236}">
                <a16:creationId xmlns:a16="http://schemas.microsoft.com/office/drawing/2014/main" id="{98D78A04-3C16-489A-91EC-78884F5A4E8A}"/>
              </a:ext>
            </a:extLst>
          </p:cNvPr>
          <p:cNvSpPr/>
          <p:nvPr/>
        </p:nvSpPr>
        <p:spPr>
          <a:xfrm>
            <a:off x="4860032" y="4581128"/>
            <a:ext cx="2016224" cy="265720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  <p:sp>
        <p:nvSpPr>
          <p:cNvPr id="14" name="Abgerundetes Rechteck 145">
            <a:extLst>
              <a:ext uri="{FF2B5EF4-FFF2-40B4-BE49-F238E27FC236}">
                <a16:creationId xmlns:a16="http://schemas.microsoft.com/office/drawing/2014/main" id="{3F5F990F-39D7-4CD3-8E8E-42367F10F52A}"/>
              </a:ext>
            </a:extLst>
          </p:cNvPr>
          <p:cNvSpPr/>
          <p:nvPr/>
        </p:nvSpPr>
        <p:spPr>
          <a:xfrm>
            <a:off x="4716016" y="5139652"/>
            <a:ext cx="144016" cy="377580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0819760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EBB9AE4-E53E-4F17-BD86-F4BD84B4D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8014" y="2996953"/>
            <a:ext cx="4982458" cy="11877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8157650-D6C1-C5ED-9359-277B479FE02D}"/>
              </a:ext>
            </a:extLst>
          </p:cNvPr>
          <p:cNvSpPr txBox="1"/>
          <p:nvPr/>
        </p:nvSpPr>
        <p:spPr>
          <a:xfrm>
            <a:off x="533922" y="3082751"/>
            <a:ext cx="30430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Dans les paramètres, réglez l'intervalle de versement. Deux options sont disponibles :</a:t>
            </a:r>
            <a:endParaRPr lang="de-CH" sz="900" dirty="0"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CH" sz="900" b="1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  <a:endParaRPr lang="de-CH" sz="900" dirty="0"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CH" sz="900" b="1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Intervalle de versement quotidienne</a:t>
            </a:r>
            <a:endParaRPr lang="de-CH" sz="900" dirty="0"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CH" sz="9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Décompté quotidiennement et généralement crédité sur le compte 2 jours ouvrables plus tard.</a:t>
            </a:r>
            <a:endParaRPr lang="de-CH" sz="900" dirty="0"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CH" sz="9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  <a:endParaRPr lang="de-CH" sz="900" dirty="0"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CH" sz="900" b="1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Intervalle de versement hebdomadaire</a:t>
            </a:r>
            <a:endParaRPr lang="de-CH" sz="900" dirty="0"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fr-CH" sz="9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Décompté le lundi pour la semaine précédente et généralement crédité sur le compte le mercredi (2 jours ouvrables plus tard).</a:t>
            </a:r>
            <a:endParaRPr lang="de-CH" sz="900" dirty="0"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endParaRPr lang="de-CH" sz="900" dirty="0">
              <a:solidFill>
                <a:prstClr val="black"/>
              </a:solidFill>
              <a:latin typeface="Roboto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217541" y="281424"/>
            <a:ext cx="48397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Abgerundetes Rechteck 145">
            <a:extLst>
              <a:ext uri="{FF2B5EF4-FFF2-40B4-BE49-F238E27FC236}">
                <a16:creationId xmlns:a16="http://schemas.microsoft.com/office/drawing/2014/main" id="{216DBC33-EE8C-43B4-A8ED-EEAC7EB177A1}"/>
              </a:ext>
            </a:extLst>
          </p:cNvPr>
          <p:cNvSpPr/>
          <p:nvPr/>
        </p:nvSpPr>
        <p:spPr>
          <a:xfrm>
            <a:off x="5508104" y="3140968"/>
            <a:ext cx="1296144" cy="163288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364940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08849A3-9173-F990-8457-DF8A5FCD8FA9}"/>
              </a:ext>
            </a:extLst>
          </p:cNvPr>
          <p:cNvSpPr txBox="1"/>
          <p:nvPr/>
        </p:nvSpPr>
        <p:spPr>
          <a:xfrm>
            <a:off x="662201" y="3083985"/>
            <a:ext cx="2988821" cy="987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Dans les boutons figurant sous Gestion des utilisateurs, vous pouvez ajouter vos fourriers ou vos comptables de troupe pour la connexion.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Ces personnes peuvent ensuite se connecter, télécharger les clôtures journalières et consulter les recettes.</a:t>
            </a:r>
          </a:p>
        </p:txBody>
      </p:sp>
      <p:sp>
        <p:nvSpPr>
          <p:cNvPr id="13" name="Title 9">
            <a:extLst>
              <a:ext uri="{FF2B5EF4-FFF2-40B4-BE49-F238E27FC236}">
                <a16:creationId xmlns:a16="http://schemas.microsoft.com/office/drawing/2014/main" id="{CA7FF8B8-029A-3C58-39AD-4DB663F44875}"/>
              </a:ext>
            </a:extLst>
          </p:cNvPr>
          <p:cNvSpPr txBox="1">
            <a:spLocks/>
          </p:cNvSpPr>
          <p:nvPr/>
        </p:nvSpPr>
        <p:spPr>
          <a:xfrm>
            <a:off x="662201" y="2595056"/>
            <a:ext cx="2041412" cy="488929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81000" tIns="13500" rIns="81000" bIns="13500" rtlCol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GB" sz="1500" dirty="0">
                <a:solidFill>
                  <a:prstClr val="white"/>
                </a:solidFill>
                <a:latin typeface="Roboto"/>
              </a:rPr>
              <a:t>3. </a:t>
            </a:r>
            <a:r>
              <a:rPr lang="fr-CH" sz="1500" dirty="0">
                <a:solidFill>
                  <a:prstClr val="white"/>
                </a:solidFill>
                <a:latin typeface="Roboto"/>
              </a:rPr>
              <a:t>Ajouter un utilisateur</a:t>
            </a:r>
          </a:p>
        </p:txBody>
      </p:sp>
      <p:sp>
        <p:nvSpPr>
          <p:cNvPr id="16" name="Rechteck 15"/>
          <p:cNvSpPr/>
          <p:nvPr/>
        </p:nvSpPr>
        <p:spPr>
          <a:xfrm>
            <a:off x="2217539" y="281424"/>
            <a:ext cx="48397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B6BCF7-3C96-4C66-8CAE-F7AA2DD39E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1878" y="1451801"/>
            <a:ext cx="2438400" cy="197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E2848E3-3AB1-4F01-B52F-B19FEDAE5E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1476" y="2924944"/>
            <a:ext cx="3851087" cy="3159214"/>
          </a:xfrm>
          <a:prstGeom prst="rect">
            <a:avLst/>
          </a:prstGeom>
        </p:spPr>
      </p:pic>
      <p:sp>
        <p:nvSpPr>
          <p:cNvPr id="12" name="Abgerundetes Rechteck 145">
            <a:extLst>
              <a:ext uri="{FF2B5EF4-FFF2-40B4-BE49-F238E27FC236}">
                <a16:creationId xmlns:a16="http://schemas.microsoft.com/office/drawing/2014/main" id="{09DAC461-2D69-4AE8-B841-70C41A6E6A24}"/>
              </a:ext>
            </a:extLst>
          </p:cNvPr>
          <p:cNvSpPr/>
          <p:nvPr/>
        </p:nvSpPr>
        <p:spPr>
          <a:xfrm>
            <a:off x="7055501" y="3284984"/>
            <a:ext cx="1692963" cy="2241884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  <p:sp>
        <p:nvSpPr>
          <p:cNvPr id="17" name="Abgerundetes Rechteck 145">
            <a:extLst>
              <a:ext uri="{FF2B5EF4-FFF2-40B4-BE49-F238E27FC236}">
                <a16:creationId xmlns:a16="http://schemas.microsoft.com/office/drawing/2014/main" id="{CDBD6209-9049-48E6-9A21-A72B649B1696}"/>
              </a:ext>
            </a:extLst>
          </p:cNvPr>
          <p:cNvSpPr/>
          <p:nvPr/>
        </p:nvSpPr>
        <p:spPr>
          <a:xfrm>
            <a:off x="3851920" y="2901291"/>
            <a:ext cx="1290300" cy="432048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0282263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08849A3-9173-F990-8457-DF8A5FCD8FA9}"/>
              </a:ext>
            </a:extLst>
          </p:cNvPr>
          <p:cNvSpPr txBox="1"/>
          <p:nvPr/>
        </p:nvSpPr>
        <p:spPr>
          <a:xfrm>
            <a:off x="662201" y="3083985"/>
            <a:ext cx="2988821" cy="987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Gestion des utilisateurs : après avoir ajouté tous les utilisateurs, vous pouvez demander une clôture journalière par cantine et sélectionner les personnes qui doivent la recevoir par courrier électronique.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La feuille de clôture doit être jointe à chaque pièce de recette de la comptabilité.</a:t>
            </a:r>
          </a:p>
        </p:txBody>
      </p:sp>
      <p:sp>
        <p:nvSpPr>
          <p:cNvPr id="6" name="Title 9">
            <a:extLst>
              <a:ext uri="{FF2B5EF4-FFF2-40B4-BE49-F238E27FC236}">
                <a16:creationId xmlns:a16="http://schemas.microsoft.com/office/drawing/2014/main" id="{CA7FF8B8-029A-3C58-39AD-4DB663F44875}"/>
              </a:ext>
            </a:extLst>
          </p:cNvPr>
          <p:cNvSpPr txBox="1">
            <a:spLocks/>
          </p:cNvSpPr>
          <p:nvPr/>
        </p:nvSpPr>
        <p:spPr>
          <a:xfrm>
            <a:off x="761361" y="2594379"/>
            <a:ext cx="2041412" cy="488929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81000" tIns="13500" rIns="81000" bIns="13500" rtlCol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GB" sz="1500" dirty="0">
                <a:solidFill>
                  <a:prstClr val="white"/>
                </a:solidFill>
                <a:latin typeface="Roboto"/>
              </a:rPr>
              <a:t>4</a:t>
            </a:r>
            <a:r>
              <a:rPr lang="fr-CH" sz="1500" dirty="0">
                <a:solidFill>
                  <a:prstClr val="white"/>
                </a:solidFill>
                <a:latin typeface="Roboto"/>
              </a:rPr>
              <a:t>. Envoyer la clôture journalière</a:t>
            </a:r>
          </a:p>
        </p:txBody>
      </p:sp>
      <p:sp>
        <p:nvSpPr>
          <p:cNvPr id="9" name="Rechteck 8"/>
          <p:cNvSpPr/>
          <p:nvPr/>
        </p:nvSpPr>
        <p:spPr>
          <a:xfrm>
            <a:off x="2217538" y="281424"/>
            <a:ext cx="483978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endParaRPr lang="fr-CH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9D79892-53AF-4C4B-9FED-6D1652D31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970" y="2353003"/>
            <a:ext cx="5074518" cy="1804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145">
            <a:extLst>
              <a:ext uri="{FF2B5EF4-FFF2-40B4-BE49-F238E27FC236}">
                <a16:creationId xmlns:a16="http://schemas.microsoft.com/office/drawing/2014/main" id="{02C88D0E-3C68-4DEB-A4E5-2F6F7058AA56}"/>
              </a:ext>
            </a:extLst>
          </p:cNvPr>
          <p:cNvSpPr/>
          <p:nvPr/>
        </p:nvSpPr>
        <p:spPr>
          <a:xfrm>
            <a:off x="5508104" y="3379908"/>
            <a:ext cx="317950" cy="214089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  <p:sp>
        <p:nvSpPr>
          <p:cNvPr id="13" name="Abgerundetes Rechteck 145">
            <a:extLst>
              <a:ext uri="{FF2B5EF4-FFF2-40B4-BE49-F238E27FC236}">
                <a16:creationId xmlns:a16="http://schemas.microsoft.com/office/drawing/2014/main" id="{A2A9533E-25C3-4921-B4F0-C47A04B265DF}"/>
              </a:ext>
            </a:extLst>
          </p:cNvPr>
          <p:cNvSpPr/>
          <p:nvPr/>
        </p:nvSpPr>
        <p:spPr>
          <a:xfrm>
            <a:off x="6012160" y="2455074"/>
            <a:ext cx="864096" cy="383769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B0F0"/>
            </a:solidFill>
            <a:round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de-CH" sz="1350">
              <a:solidFill>
                <a:prstClr val="white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36566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altLang="de-DE" sz="2000" dirty="0"/>
              <a:t>RA 1306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sz="1800" dirty="0"/>
              <a:t>La caisse doit être gérée par une personne qui exploite la cantine.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sz="1800" dirty="0"/>
              <a:t>Les bénéfices peuvent être affectés à des activités favorisant l’esprit de corps (p. ex. soirée de la </a:t>
            </a:r>
            <a:r>
              <a:rPr lang="fr-CH" altLang="de-DE" sz="1800" dirty="0" err="1"/>
              <a:t>cp</a:t>
            </a:r>
            <a:r>
              <a:rPr lang="fr-CH" altLang="de-DE" sz="1800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sz="1800" dirty="0"/>
              <a:t>Le prix de vente des marchandises ne doit pas être inférieur à leur valeur d’achat.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dirty="0"/>
              <a:t>La marge bénéficiaire est de 30 % au maximum.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dirty="0"/>
              <a:t>À quantité égale, la boisson la moins chère figurant sur la carte doit être sans alcool. Les boissons alcoolisées peuvent être plus chères (prévention contre l’alcoolisme).</a:t>
            </a:r>
            <a:endParaRPr lang="fr-CH" altLang="de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800" dirty="0"/>
              <a:t>À la fin du service, la caisse de cantine doit être dissoute. Le bénéfice est à comptabiliser dans la caisse de service sur le crédit de subsistance (</a:t>
            </a:r>
            <a:r>
              <a:rPr lang="fr-CH" sz="1800" dirty="0" err="1"/>
              <a:t>CdF</a:t>
            </a:r>
            <a:r>
              <a:rPr lang="fr-CH" sz="1800" dirty="0"/>
              <a:t> 304)</a:t>
            </a:r>
            <a:r>
              <a:rPr lang="fr-CH" altLang="de-DE" sz="1800" dirty="0"/>
              <a:t>.</a:t>
            </a:r>
          </a:p>
          <a:p>
            <a:endParaRPr lang="de-D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 caisse de cantine, particularités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3948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08849A3-9173-F990-8457-DF8A5FCD8FA9}"/>
              </a:ext>
            </a:extLst>
          </p:cNvPr>
          <p:cNvSpPr txBox="1"/>
          <p:nvPr/>
        </p:nvSpPr>
        <p:spPr>
          <a:xfrm>
            <a:off x="662201" y="3083985"/>
            <a:ext cx="2988821" cy="848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de-CH" sz="900" dirty="0" err="1">
                <a:solidFill>
                  <a:prstClr val="black"/>
                </a:solidFill>
                <a:latin typeface="Roboto"/>
              </a:rPr>
              <a:t>Les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Logins,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qui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n'ont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pas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eu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de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recette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pendant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plus de 6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mois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,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sont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automatiquement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considérés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commme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"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inactif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" et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sont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supprimés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 par </a:t>
            </a:r>
            <a:r>
              <a:rPr lang="de-CH" sz="900" dirty="0" err="1">
                <a:solidFill>
                  <a:prstClr val="black"/>
                </a:solidFill>
                <a:latin typeface="Roboto"/>
              </a:rPr>
              <a:t>Twint</a:t>
            </a:r>
            <a:r>
              <a:rPr lang="de-CH" sz="900" dirty="0">
                <a:solidFill>
                  <a:prstClr val="black"/>
                </a:solidFill>
                <a:latin typeface="Roboto"/>
              </a:rPr>
              <a:t>. </a:t>
            </a:r>
          </a:p>
          <a:p>
            <a:pPr defTabSz="685800" fontAlgn="auto">
              <a:spcBef>
                <a:spcPts val="0"/>
              </a:spcBef>
              <a:spcAft>
                <a:spcPts val="450"/>
              </a:spcAft>
              <a:defRPr/>
            </a:pPr>
            <a:r>
              <a:rPr lang="fr-CH" sz="900" dirty="0">
                <a:solidFill>
                  <a:prstClr val="black"/>
                </a:solidFill>
                <a:latin typeface="Roboto"/>
              </a:rPr>
              <a:t>Il s'agit d'une mesure de sécurité visant à empêcher les virements sur des comptes obsolètes.</a:t>
            </a:r>
            <a:endParaRPr lang="de-CH" sz="900" dirty="0">
              <a:solidFill>
                <a:prstClr val="black"/>
              </a:solidFill>
              <a:latin typeface="Roboto"/>
            </a:endParaRPr>
          </a:p>
        </p:txBody>
      </p:sp>
      <p:sp>
        <p:nvSpPr>
          <p:cNvPr id="6" name="Title 9">
            <a:extLst>
              <a:ext uri="{FF2B5EF4-FFF2-40B4-BE49-F238E27FC236}">
                <a16:creationId xmlns:a16="http://schemas.microsoft.com/office/drawing/2014/main" id="{CA7FF8B8-029A-3C58-39AD-4DB663F44875}"/>
              </a:ext>
            </a:extLst>
          </p:cNvPr>
          <p:cNvSpPr txBox="1">
            <a:spLocks/>
          </p:cNvSpPr>
          <p:nvPr/>
        </p:nvSpPr>
        <p:spPr>
          <a:xfrm>
            <a:off x="761361" y="2709795"/>
            <a:ext cx="2041412" cy="258096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81000" tIns="13500" rIns="81000" bIns="13500" rtlCol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GB" sz="1500" dirty="0">
                <a:solidFill>
                  <a:prstClr val="white"/>
                </a:solidFill>
                <a:latin typeface="Roboto"/>
              </a:rPr>
              <a:t>5. </a:t>
            </a:r>
            <a:r>
              <a:rPr lang="en-GB" sz="1500" dirty="0" err="1">
                <a:solidFill>
                  <a:prstClr val="white"/>
                </a:solidFill>
                <a:latin typeface="Roboto"/>
              </a:rPr>
              <a:t>Comptes</a:t>
            </a:r>
            <a:endParaRPr lang="en-GB" sz="1500" dirty="0">
              <a:solidFill>
                <a:prstClr val="white"/>
              </a:solidFill>
              <a:latin typeface="Roboto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121360" y="281424"/>
            <a:ext cx="503214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Tâches du </a:t>
            </a:r>
            <a:r>
              <a:rPr lang="fr-CH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qm</a:t>
            </a:r>
            <a:r>
              <a:rPr lang="fr-CH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de-DE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F730668-4A4B-433A-9558-1A7DD1C259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21" t="3091" r="2237"/>
          <a:stretch/>
        </p:blipFill>
        <p:spPr>
          <a:xfrm>
            <a:off x="4211959" y="2420888"/>
            <a:ext cx="4170679" cy="2257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0796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296000" y="288000"/>
            <a:ext cx="7740496" cy="881062"/>
          </a:xfrm>
        </p:spPr>
        <p:txBody>
          <a:bodyPr/>
          <a:lstStyle/>
          <a:p>
            <a:r>
              <a:rPr lang="fr-CH" sz="2800" dirty="0"/>
              <a:t>Gestion de la caisse de cantine dans le journal de comptabilisation au moyen du </a:t>
            </a:r>
            <a:r>
              <a:rPr lang="fr-CH" sz="2800" dirty="0" err="1"/>
              <a:t>CdF</a:t>
            </a:r>
            <a:endParaRPr lang="fr-CH" sz="2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1412776"/>
            <a:ext cx="5245014" cy="41764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768" y="2098022"/>
            <a:ext cx="6344390" cy="37518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06149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CdF</a:t>
            </a:r>
            <a:r>
              <a:rPr lang="de-CH" dirty="0"/>
              <a:t>, </a:t>
            </a:r>
            <a:r>
              <a:rPr lang="de-CH" dirty="0" err="1"/>
              <a:t>aperçu</a:t>
            </a:r>
            <a:endParaRPr lang="de-CH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A4B4271-61F0-4E8B-8077-9ECEACC92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772816"/>
            <a:ext cx="7488000" cy="22877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8487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Prélèvement d’un fonds de caisse</a:t>
            </a:r>
          </a:p>
        </p:txBody>
      </p:sp>
      <p:sp>
        <p:nvSpPr>
          <p:cNvPr id="3" name="Espace réservé du contenu 1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dirty="0"/>
              <a:t>Un fonds de caisse de la caisse de cantine peut être prélevé sur le compte postal militaire.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altLang="de-DE" dirty="0"/>
              <a:t>Comptabilisation par le </a:t>
            </a:r>
            <a:r>
              <a:rPr lang="fr-CH" altLang="de-DE" dirty="0" err="1"/>
              <a:t>CdF</a:t>
            </a:r>
            <a:r>
              <a:rPr lang="fr-CH" altLang="de-DE" dirty="0"/>
              <a:t> 300.</a:t>
            </a:r>
          </a:p>
          <a:p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3212976"/>
            <a:ext cx="6057900" cy="17240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7860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Achats et dépenses</a:t>
            </a:r>
          </a:p>
        </p:txBody>
      </p:sp>
      <p:sp>
        <p:nvSpPr>
          <p:cNvPr id="3" name="Espace réservé du contenu 1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Les achats et les dépenses pour la caisse de cantine sont à comptabiliser sur le </a:t>
            </a:r>
            <a:r>
              <a:rPr lang="fr-CH" dirty="0" err="1"/>
              <a:t>CdF</a:t>
            </a:r>
            <a:r>
              <a:rPr lang="fr-CH" dirty="0"/>
              <a:t> 302.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La caisse ou le compte postal peuvent être sélectionnés comme compte de contrepartie.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Comme pour toutes les autres pièces comptables, le paiement peut être effectué immédiatement ou avec le système </a:t>
            </a:r>
            <a:r>
              <a:rPr lang="fr-CH" dirty="0" err="1"/>
              <a:t>OdP</a:t>
            </a:r>
            <a:r>
              <a:rPr lang="fr-CH" dirty="0"/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01007"/>
            <a:ext cx="1780944" cy="229058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2591" y="4011193"/>
            <a:ext cx="3860701" cy="127021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9167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Recettes</a:t>
            </a:r>
          </a:p>
        </p:txBody>
      </p:sp>
      <p:sp>
        <p:nvSpPr>
          <p:cNvPr id="3" name="Espace réservé du contenu 1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Les recettes pour la caisse de cantine sont à comptabiliser sur le </a:t>
            </a:r>
            <a:r>
              <a:rPr lang="fr-CH" sz="2000" dirty="0" err="1"/>
              <a:t>CdF</a:t>
            </a:r>
            <a:r>
              <a:rPr lang="fr-CH" sz="2000" dirty="0"/>
              <a:t> 303.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La caisse ou le compte postal peuvent être sélectionnés comme compte de contrepartie.</a:t>
            </a:r>
            <a:endParaRPr lang="de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Il faut sélectionner le compte postal pour les versements par </a:t>
            </a:r>
            <a:r>
              <a:rPr lang="fr-CH" sz="2000" dirty="0" err="1"/>
              <a:t>Twint</a:t>
            </a:r>
            <a:r>
              <a:rPr lang="fr-CH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Les recettes de la caisse doivent être enregistrées chaque jour.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Les recettes du compte postal doivent être comptabilisées dans la comptabilité après chaque virement par </a:t>
            </a:r>
            <a:r>
              <a:rPr lang="fr-CH" sz="2000" dirty="0" err="1"/>
              <a:t>Twint</a:t>
            </a:r>
            <a:r>
              <a:rPr lang="fr-CH" sz="2000" dirty="0"/>
              <a:t>.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831" y="4293096"/>
            <a:ext cx="4878338" cy="161821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9137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chemeClr val="tx1"/>
                </a:solidFill>
              </a:rPr>
              <a:t>Justificatif</a:t>
            </a:r>
            <a:r>
              <a:rPr lang="fr-CH" dirty="0"/>
              <a:t> de recettes</a:t>
            </a:r>
          </a:p>
        </p:txBody>
      </p:sp>
      <p:sp>
        <p:nvSpPr>
          <p:cNvPr id="3" name="Espace réservé du contenu 1"/>
          <p:cNvSpPr>
            <a:spLocks noGrp="1"/>
          </p:cNvSpPr>
          <p:nvPr>
            <p:ph idx="1"/>
          </p:nvPr>
        </p:nvSpPr>
        <p:spPr>
          <a:xfrm>
            <a:off x="1296000" y="1222375"/>
            <a:ext cx="7488000" cy="4896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Le </a:t>
            </a:r>
            <a:r>
              <a:rPr lang="fr-CH" sz="2000" dirty="0" err="1"/>
              <a:t>form</a:t>
            </a:r>
            <a:r>
              <a:rPr lang="fr-CH" sz="2000" dirty="0"/>
              <a:t> Décompte quotidien de la cantine qui se trouve sur la page d’accueil de la compta </a:t>
            </a:r>
            <a:r>
              <a:rPr lang="fr-CH" sz="2000" dirty="0" err="1"/>
              <a:t>trp</a:t>
            </a:r>
            <a:r>
              <a:rPr lang="fr-CH" sz="2000" dirty="0"/>
              <a:t> doit être utilisé comme annexe pour les recettes provenant de ventes. </a:t>
            </a:r>
            <a:r>
              <a:rPr lang="de-CH" sz="2000" dirty="0">
                <a:sym typeface="Wingdings" panose="05000000000000000000" pitchFamily="2" charset="2"/>
              </a:rPr>
              <a:t>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Le </a:t>
            </a:r>
            <a:r>
              <a:rPr lang="fr-CH" dirty="0" err="1"/>
              <a:t>form</a:t>
            </a:r>
            <a:r>
              <a:rPr lang="fr-CH" dirty="0"/>
              <a:t> peut être adapté en fonction des marchandises.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Il faut utiliser un </a:t>
            </a:r>
            <a:r>
              <a:rPr lang="fr-CH" dirty="0" err="1"/>
              <a:t>form</a:t>
            </a:r>
            <a:r>
              <a:rPr lang="fr-CH" dirty="0"/>
              <a:t> CASH pour chaque jour de vente.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Il faut utiliser un </a:t>
            </a:r>
            <a:r>
              <a:rPr lang="fr-CH" dirty="0" err="1"/>
              <a:t>form</a:t>
            </a:r>
            <a:r>
              <a:rPr lang="fr-CH" dirty="0"/>
              <a:t> </a:t>
            </a:r>
            <a:r>
              <a:rPr lang="fr-CH" dirty="0" err="1"/>
              <a:t>TWINT</a:t>
            </a:r>
            <a:r>
              <a:rPr lang="fr-CH" dirty="0"/>
              <a:t> par période de paiement du compte postal. Le bouclement journalier </a:t>
            </a:r>
            <a:r>
              <a:rPr lang="fr-CH" dirty="0" err="1"/>
              <a:t>Twint</a:t>
            </a:r>
            <a:r>
              <a:rPr lang="fr-CH" dirty="0"/>
              <a:t> doit être également joint au justificatif.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4100884"/>
            <a:ext cx="1425669" cy="2004559"/>
          </a:xfrm>
          <a:prstGeom prst="rect">
            <a:avLst/>
          </a:prstGeom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130844"/>
              </p:ext>
            </p:extLst>
          </p:nvPr>
        </p:nvGraphicFramePr>
        <p:xfrm>
          <a:off x="7052637" y="1844824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Worksheet" showAsIcon="1" r:id="rId5" imgW="914400" imgH="771480" progId="Excel.Sheet.12">
                  <p:embed/>
                </p:oleObj>
              </mc:Choice>
              <mc:Fallback>
                <p:oleObj name="Worksheet" showAsIcon="1" r:id="rId5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52637" y="1844824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237055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aster deutsch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 startFromScratch="false">
    <tabs>
      <tab id="tabVbs" label="Militärische Schriftstücke">
        <group id="grpDarstellung" label="Darstellung">
          <button id="btnAssistent" label="Assistent" screentip="Assistent" supertip="Öffnet den Assistenten zur Eingabe der Daten.&#13;&#13;Der Assistent kann mehrmals ausgeführt werden." imageMso="ViewsFormView" size="large" onAction="ShowAssistent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22DE0A563B0C44E8F4DF912CBBC82FD" ma:contentTypeVersion="0" ma:contentTypeDescription="Ein neues Dokument erstellen." ma:contentTypeScope="" ma:versionID="c088301fa72f21d1e464db26bae12e0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BBB2F2-8D8B-456E-886F-C952666C64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23F388-FDFA-45E5-AC2B-4AC753D3F438}">
  <ds:schemaRefs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27F12DB-5A6B-41BA-9E0B-4F770E120B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1456</Words>
  <Application>Microsoft Office PowerPoint</Application>
  <PresentationFormat>Bildschirmpräsentation (4:3)</PresentationFormat>
  <Paragraphs>151</Paragraphs>
  <Slides>30</Slides>
  <Notes>18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30</vt:i4>
      </vt:variant>
    </vt:vector>
  </HeadingPairs>
  <TitlesOfParts>
    <vt:vector size="37" baseType="lpstr">
      <vt:lpstr>Arial</vt:lpstr>
      <vt:lpstr>Calibri</vt:lpstr>
      <vt:lpstr>Roboto</vt:lpstr>
      <vt:lpstr>Roboto Light</vt:lpstr>
      <vt:lpstr>Master deutsch</vt:lpstr>
      <vt:lpstr>Worksheet</vt:lpstr>
      <vt:lpstr>Objekt-Manager-Shellobjekt</vt:lpstr>
      <vt:lpstr>RA 1202.2, base</vt:lpstr>
      <vt:lpstr>Caisses</vt:lpstr>
      <vt:lpstr>La caisse de cantine, particularités</vt:lpstr>
      <vt:lpstr>Gestion de la caisse de cantine dans le journal de comptabilisation au moyen du CdF</vt:lpstr>
      <vt:lpstr>CdF, aperçu</vt:lpstr>
      <vt:lpstr>Prélèvement d’un fonds de caisse</vt:lpstr>
      <vt:lpstr>Achats et dépenses</vt:lpstr>
      <vt:lpstr>Recettes</vt:lpstr>
      <vt:lpstr>Justificatif de recettes</vt:lpstr>
      <vt:lpstr>Impression du livre de caisse Reporting/Extrait de compte/1002 Caisse de cantine</vt:lpstr>
      <vt:lpstr>Impression des recettes et des dépenses Reporting/Extrait de compte/4107 Cantine de la troupe</vt:lpstr>
      <vt:lpstr>Remboursement du solde de caisse</vt:lpstr>
      <vt:lpstr>Bénéfice de la caisse de cantine</vt:lpstr>
      <vt:lpstr>Dissolution de la caisse de cantine</vt:lpstr>
      <vt:lpstr>Possibilité d’utiliser Twint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[Titel der Präsentation]</dc:title>
  <dc:creator>Hptadj Manfred Perren</dc:creator>
  <cp:lastModifiedBy>Hochuli Kay LBA</cp:lastModifiedBy>
  <cp:revision>261</cp:revision>
  <cp:lastPrinted>2022-11-17T16:21:39Z</cp:lastPrinted>
  <dcterms:created xsi:type="dcterms:W3CDTF">2012-01-24T08:23:18Z</dcterms:created>
  <dcterms:modified xsi:type="dcterms:W3CDTF">2023-10-30T09:40:38Z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0x010100822DE0A563B0C44E8F4DF912CBBC82FD</vt:lpwstr>
  </property>
  <property fmtid="{D5CDD505-2E9C-101B-9397-08002B2CF9AE}" pid="3" name="Order">
    <vt:r8>236400</vt:r8>
  </property>
  <property fmtid="{D5CDD505-2E9C-101B-9397-08002B2CF9AE}" pid="4" name="xd_ProgID">
    <vt:lpwstr/>
  </property>
  <property fmtid="{D5CDD505-2E9C-101B-9397-08002B2CF9AE}" pid="5" name="TemplateUrl">
    <vt:lpwstr/>
  </property>
  <property fmtid="{D5CDD505-2E9C-101B-9397-08002B2CF9AE}" pid="6" name="ArticulateGUID">
    <vt:lpwstr>55F1A4ED-7894-4394-9528-B426F04137D0</vt:lpwstr>
  </property>
  <property fmtid="{D5CDD505-2E9C-101B-9397-08002B2CF9AE}" pid="7" name="ArticulatePath">
    <vt:lpwstr>0400_d_Kassen_FLORY 3.0</vt:lpwstr>
  </property>
</Properties>
</file>